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1"/>
  </p:sldMasterIdLst>
  <p:notesMasterIdLst>
    <p:notesMasterId r:id="rId18"/>
  </p:notesMasterIdLst>
  <p:sldIdLst>
    <p:sldId id="2147483315" r:id="rId2"/>
    <p:sldId id="2147483249" r:id="rId3"/>
    <p:sldId id="2147483448" r:id="rId4"/>
    <p:sldId id="2147483544" r:id="rId5"/>
    <p:sldId id="2147483535" r:id="rId6"/>
    <p:sldId id="2147483548" r:id="rId7"/>
    <p:sldId id="2147483549" r:id="rId8"/>
    <p:sldId id="2147483538" r:id="rId9"/>
    <p:sldId id="2147483539" r:id="rId10"/>
    <p:sldId id="2147483540" r:id="rId11"/>
    <p:sldId id="2147483541" r:id="rId12"/>
    <p:sldId id="2147483542" r:id="rId13"/>
    <p:sldId id="2147483546" r:id="rId14"/>
    <p:sldId id="2147483543" r:id="rId15"/>
    <p:sldId id="2147483545" r:id="rId16"/>
    <p:sldId id="214748354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14"/>
    <p:restoredTop sz="91943"/>
  </p:normalViewPr>
  <p:slideViewPr>
    <p:cSldViewPr snapToGrid="0">
      <p:cViewPr varScale="1">
        <p:scale>
          <a:sx n="136" d="100"/>
          <a:sy n="136" d="100"/>
        </p:scale>
        <p:origin x="11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D88685D-6075-CA43-B64A-C726415A5DB5}" type="datetimeFigureOut">
              <a:rPr lang="en-US" smtClean="0"/>
              <a:t>2/18/25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C2EC6-102B-4E42-A542-15A44AF669FC}" type="slidenum">
              <a:rPr lang="en-US" smtClean="0"/>
              <a:t>‹#›</a:t>
            </a:fld>
            <a:endParaRPr lang="en-US"/>
          </a:p>
        </p:txBody>
      </p:sp>
    </p:spTree>
    <p:extLst>
      <p:ext uri="{BB962C8B-B14F-4D97-AF65-F5344CB8AC3E}">
        <p14:creationId xmlns:p14="http://schemas.microsoft.com/office/powerpoint/2010/main" val="278138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2EC6-102B-4E42-A542-15A44AF669FC}" type="slidenum">
              <a:rPr lang="en-US" smtClean="0"/>
              <a:t>1</a:t>
            </a:fld>
            <a:endParaRPr lang="en-US"/>
          </a:p>
        </p:txBody>
      </p:sp>
    </p:spTree>
    <p:extLst>
      <p:ext uri="{BB962C8B-B14F-4D97-AF65-F5344CB8AC3E}">
        <p14:creationId xmlns:p14="http://schemas.microsoft.com/office/powerpoint/2010/main" val="5347443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11</a:t>
            </a:fld>
            <a:endParaRPr lang="en-US"/>
          </a:p>
        </p:txBody>
      </p:sp>
    </p:spTree>
    <p:extLst>
      <p:ext uri="{BB962C8B-B14F-4D97-AF65-F5344CB8AC3E}">
        <p14:creationId xmlns:p14="http://schemas.microsoft.com/office/powerpoint/2010/main" val="4224407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12</a:t>
            </a:fld>
            <a:endParaRPr lang="en-US"/>
          </a:p>
        </p:txBody>
      </p:sp>
    </p:spTree>
    <p:extLst>
      <p:ext uri="{BB962C8B-B14F-4D97-AF65-F5344CB8AC3E}">
        <p14:creationId xmlns:p14="http://schemas.microsoft.com/office/powerpoint/2010/main" val="289257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0C2EC6-102B-4E42-A542-15A44AF669FC}" type="slidenum">
              <a:rPr lang="en-US" smtClean="0"/>
              <a:t>13</a:t>
            </a:fld>
            <a:endParaRPr lang="en-US"/>
          </a:p>
        </p:txBody>
      </p:sp>
    </p:spTree>
    <p:extLst>
      <p:ext uri="{BB962C8B-B14F-4D97-AF65-F5344CB8AC3E}">
        <p14:creationId xmlns:p14="http://schemas.microsoft.com/office/powerpoint/2010/main" val="39658015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14</a:t>
            </a:fld>
            <a:endParaRPr lang="en-US"/>
          </a:p>
        </p:txBody>
      </p:sp>
    </p:spTree>
    <p:extLst>
      <p:ext uri="{BB962C8B-B14F-4D97-AF65-F5344CB8AC3E}">
        <p14:creationId xmlns:p14="http://schemas.microsoft.com/office/powerpoint/2010/main" val="219934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Both Delta Lake and Data Lake offer distinctive advantages. Data Lake provides flexibility and storage for diverse data types, regardless of their size. This is ideal if you need to house a wide range of data for potential future use cases.</a:t>
            </a:r>
          </a:p>
          <a:p>
            <a:pPr marL="0" indent="0">
              <a:buNone/>
            </a:pPr>
            <a:r>
              <a:rPr lang="en-US" sz="1200" dirty="0"/>
              <a:t>At the same time, Delta Lake offers transactional and schema enforcement capabilities. This is optimal choice if you require trust in the accuracy of data used for analytics. To determine which data management solution to rely on, you should evaluate your organization’s needs, processing, and scalability requirements. </a:t>
            </a: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15</a:t>
            </a:fld>
            <a:endParaRPr lang="en-US"/>
          </a:p>
        </p:txBody>
      </p:sp>
    </p:spTree>
    <p:extLst>
      <p:ext uri="{BB962C8B-B14F-4D97-AF65-F5344CB8AC3E}">
        <p14:creationId xmlns:p14="http://schemas.microsoft.com/office/powerpoint/2010/main" val="14754425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16</a:t>
            </a:fld>
            <a:endParaRPr lang="en-US"/>
          </a:p>
        </p:txBody>
      </p:sp>
    </p:spTree>
    <p:extLst>
      <p:ext uri="{BB962C8B-B14F-4D97-AF65-F5344CB8AC3E}">
        <p14:creationId xmlns:p14="http://schemas.microsoft.com/office/powerpoint/2010/main" val="1555895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a third data processing option (HTAP) will touch on later</a:t>
            </a:r>
          </a:p>
        </p:txBody>
      </p:sp>
      <p:sp>
        <p:nvSpPr>
          <p:cNvPr id="4" name="Slide Number Placeholder 3"/>
          <p:cNvSpPr>
            <a:spLocks noGrp="1"/>
          </p:cNvSpPr>
          <p:nvPr>
            <p:ph type="sldNum" sz="quarter" idx="5"/>
          </p:nvPr>
        </p:nvSpPr>
        <p:spPr/>
        <p:txBody>
          <a:bodyPr/>
          <a:lstStyle/>
          <a:p>
            <a:fld id="{EFBB79AF-D22A-4E5D-9392-72114F6AB7F4}" type="slidenum">
              <a:rPr lang="en-US" smtClean="0"/>
              <a:t>2</a:t>
            </a:fld>
            <a:endParaRPr lang="en-US"/>
          </a:p>
        </p:txBody>
      </p:sp>
    </p:spTree>
    <p:extLst>
      <p:ext uri="{BB962C8B-B14F-4D97-AF65-F5344CB8AC3E}">
        <p14:creationId xmlns:p14="http://schemas.microsoft.com/office/powerpoint/2010/main" val="16108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3</a:t>
            </a:fld>
            <a:endParaRPr lang="en-US"/>
          </a:p>
        </p:txBody>
      </p:sp>
    </p:spTree>
    <p:extLst>
      <p:ext uri="{BB962C8B-B14F-4D97-AF65-F5344CB8AC3E}">
        <p14:creationId xmlns:p14="http://schemas.microsoft.com/office/powerpoint/2010/main" val="377866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4</a:t>
            </a:fld>
            <a:endParaRPr lang="en-US"/>
          </a:p>
        </p:txBody>
      </p:sp>
    </p:spTree>
    <p:extLst>
      <p:ext uri="{BB962C8B-B14F-4D97-AF65-F5344CB8AC3E}">
        <p14:creationId xmlns:p14="http://schemas.microsoft.com/office/powerpoint/2010/main" val="4047638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5</a:t>
            </a:fld>
            <a:endParaRPr lang="en-US"/>
          </a:p>
        </p:txBody>
      </p:sp>
    </p:spTree>
    <p:extLst>
      <p:ext uri="{BB962C8B-B14F-4D97-AF65-F5344CB8AC3E}">
        <p14:creationId xmlns:p14="http://schemas.microsoft.com/office/powerpoint/2010/main" val="1774442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E8E8E8"/>
                </a:solidFill>
                <a:effectLst/>
                <a:latin typeface="Google Sans"/>
              </a:rPr>
              <a:t>As proposed by Ralph Kimball, the bottom-up method </a:t>
            </a:r>
            <a:r>
              <a:rPr lang="en-US" b="0" i="0" dirty="0">
                <a:solidFill>
                  <a:srgbClr val="FFFFFF"/>
                </a:solidFill>
                <a:effectLst/>
                <a:latin typeface="Google Sans"/>
              </a:rPr>
              <a:t>calls for the creation of many data marts to satisfy the analytical needs of departments, followed by virtual integration of these data marts for consistency through an information bus</a:t>
            </a:r>
            <a:r>
              <a:rPr lang="en-US" b="0" i="0" dirty="0">
                <a:solidFill>
                  <a:srgbClr val="E8E8E8"/>
                </a:solidFill>
                <a:effectLst/>
                <a:latin typeface="Google Sans"/>
              </a:rPr>
              <a:t>.</a:t>
            </a:r>
          </a:p>
          <a:p>
            <a:endParaRPr lang="en-US" b="0" i="0" dirty="0">
              <a:solidFill>
                <a:srgbClr val="E8E8E8"/>
              </a:solidFill>
              <a:effectLst/>
              <a:latin typeface="Google Sans"/>
            </a:endParaRPr>
          </a:p>
          <a:p>
            <a:r>
              <a:rPr lang="en-US" b="0" i="0" dirty="0">
                <a:solidFill>
                  <a:srgbClr val="E8E8E8"/>
                </a:solidFill>
                <a:effectLst/>
                <a:latin typeface="Google Sans"/>
              </a:rPr>
              <a:t>In the perspective of Bill </a:t>
            </a:r>
            <a:r>
              <a:rPr lang="en-US" b="0" i="0" dirty="0" err="1">
                <a:solidFill>
                  <a:srgbClr val="E8E8E8"/>
                </a:solidFill>
                <a:effectLst/>
                <a:latin typeface="Google Sans"/>
              </a:rPr>
              <a:t>Inmon</a:t>
            </a:r>
            <a:r>
              <a:rPr lang="en-US" b="0" i="0" dirty="0">
                <a:solidFill>
                  <a:srgbClr val="E8E8E8"/>
                </a:solidFill>
                <a:effectLst/>
                <a:latin typeface="Google Sans"/>
              </a:rPr>
              <a:t>, the first step should be to create a consolidated enterprise-wide data warehouse. This can be made by </a:t>
            </a:r>
            <a:r>
              <a:rPr lang="en-US" b="0" i="0" dirty="0">
                <a:solidFill>
                  <a:srgbClr val="FFFFFF"/>
                </a:solidFill>
                <a:effectLst/>
                <a:latin typeface="Google Sans"/>
              </a:rPr>
              <a:t>connecting numerous databases to the analytical needs of departments</a:t>
            </a:r>
            <a:r>
              <a:rPr lang="en-US" b="0" i="0" dirty="0">
                <a:solidFill>
                  <a:srgbClr val="E8E8E8"/>
                </a:solidFill>
                <a:effectLst/>
                <a:latin typeface="Google Sans"/>
              </a:rPr>
              <a:t>, which are later referred to as data marts. As a result, this method is known as the top-down approach.</a:t>
            </a:r>
          </a:p>
          <a:p>
            <a:endParaRPr lang="en-US" b="0" i="0" dirty="0">
              <a:solidFill>
                <a:srgbClr val="E8E8E8"/>
              </a:solidFill>
              <a:effectLst/>
              <a:latin typeface="Google Sans"/>
            </a:endParaRPr>
          </a:p>
          <a:p>
            <a:pPr algn="l">
              <a:lnSpc>
                <a:spcPts val="2400"/>
              </a:lnSpc>
              <a:buFont typeface="+mj-lt"/>
              <a:buAutoNum type="arabicPeriod"/>
            </a:pPr>
            <a:r>
              <a:rPr lang="en-US" b="1" i="0" dirty="0">
                <a:solidFill>
                  <a:srgbClr val="242424"/>
                </a:solidFill>
                <a:effectLst/>
                <a:latin typeface="source-serif-pro"/>
              </a:rPr>
              <a:t>Hubs:</a:t>
            </a:r>
            <a:r>
              <a:rPr lang="en-US" b="0" i="0" dirty="0">
                <a:solidFill>
                  <a:srgbClr val="242424"/>
                </a:solidFill>
                <a:effectLst/>
                <a:latin typeface="source-serif-pro"/>
              </a:rPr>
              <a:t> hubs are entities of interest to the business. They contain just a distinct list of business keys and metadata about when each key was first loaded and from where.</a:t>
            </a:r>
          </a:p>
          <a:p>
            <a:pPr algn="l">
              <a:lnSpc>
                <a:spcPts val="2400"/>
              </a:lnSpc>
              <a:buFont typeface="+mj-lt"/>
              <a:buAutoNum type="arabicPeriod"/>
            </a:pPr>
            <a:r>
              <a:rPr lang="en-US" b="1" i="0" dirty="0">
                <a:solidFill>
                  <a:srgbClr val="242424"/>
                </a:solidFill>
                <a:effectLst/>
                <a:latin typeface="source-serif-pro"/>
              </a:rPr>
              <a:t>Links: </a:t>
            </a:r>
            <a:r>
              <a:rPr lang="en-US" b="0" i="0" dirty="0">
                <a:solidFill>
                  <a:srgbClr val="242424"/>
                </a:solidFill>
                <a:effectLst/>
                <a:latin typeface="source-serif-pro"/>
              </a:rPr>
              <a:t>links connect Hubs and may record a transaction, composition, or other type of relationship between hubs.</a:t>
            </a:r>
          </a:p>
          <a:p>
            <a:pPr algn="l">
              <a:lnSpc>
                <a:spcPts val="2400"/>
              </a:lnSpc>
              <a:buFont typeface="+mj-lt"/>
              <a:buAutoNum type="arabicPeriod"/>
            </a:pPr>
            <a:r>
              <a:rPr lang="en-US" b="1" i="0" dirty="0">
                <a:solidFill>
                  <a:srgbClr val="242424"/>
                </a:solidFill>
                <a:effectLst/>
                <a:latin typeface="source-serif-pro"/>
              </a:rPr>
              <a:t>Satellites: </a:t>
            </a:r>
            <a:r>
              <a:rPr lang="en-US" b="0" i="0" dirty="0">
                <a:solidFill>
                  <a:srgbClr val="242424"/>
                </a:solidFill>
                <a:effectLst/>
                <a:latin typeface="source-serif-pro"/>
              </a:rPr>
              <a:t>satellites connect to hubs or links and store metadata about when the data were loaded and from where. They great for versioning and doing historical analysis.</a:t>
            </a:r>
          </a:p>
          <a:p>
            <a:endParaRPr lang="en-US" dirty="0"/>
          </a:p>
          <a:p>
            <a:pPr algn="l">
              <a:lnSpc>
                <a:spcPts val="2400"/>
              </a:lnSpc>
            </a:pPr>
            <a:r>
              <a:rPr lang="en-US" b="0" i="0" dirty="0">
                <a:solidFill>
                  <a:srgbClr val="242424"/>
                </a:solidFill>
                <a:effectLst/>
                <a:latin typeface="source-serif-pro"/>
              </a:rPr>
              <a:t>Use </a:t>
            </a:r>
            <a:r>
              <a:rPr lang="en-US" b="1" i="0" dirty="0" err="1">
                <a:solidFill>
                  <a:srgbClr val="242424"/>
                </a:solidFill>
                <a:effectLst/>
                <a:latin typeface="source-serif-pro"/>
              </a:rPr>
              <a:t>Inmon</a:t>
            </a:r>
            <a:r>
              <a:rPr lang="en-US" b="0" i="0" dirty="0">
                <a:solidFill>
                  <a:srgbClr val="242424"/>
                </a:solidFill>
                <a:effectLst/>
                <a:latin typeface="source-serif-pro"/>
              </a:rPr>
              <a:t> if…</a:t>
            </a:r>
          </a:p>
          <a:p>
            <a:pPr algn="l">
              <a:lnSpc>
                <a:spcPts val="2400"/>
              </a:lnSpc>
              <a:buFont typeface="Arial" panose="020B0604020202020204" pitchFamily="34" charset="0"/>
              <a:buChar char="•"/>
            </a:pPr>
            <a:r>
              <a:rPr lang="en-US" b="0" i="0" dirty="0">
                <a:solidFill>
                  <a:srgbClr val="242424"/>
                </a:solidFill>
                <a:effectLst/>
                <a:latin typeface="source-serif-pro"/>
              </a:rPr>
              <a:t>Data accuracy is the most important characteristic of your warehouse</a:t>
            </a:r>
          </a:p>
          <a:p>
            <a:pPr algn="l">
              <a:lnSpc>
                <a:spcPts val="2400"/>
              </a:lnSpc>
              <a:buFont typeface="Arial" panose="020B0604020202020204" pitchFamily="34" charset="0"/>
              <a:buChar char="•"/>
            </a:pPr>
            <a:r>
              <a:rPr lang="en-US" b="0" i="0" dirty="0">
                <a:solidFill>
                  <a:srgbClr val="242424"/>
                </a:solidFill>
                <a:effectLst/>
                <a:latin typeface="source-serif-pro"/>
              </a:rPr>
              <a:t>You have time/resources to do a lot of upfront work</a:t>
            </a:r>
          </a:p>
          <a:p>
            <a:pPr algn="l">
              <a:lnSpc>
                <a:spcPts val="2400"/>
              </a:lnSpc>
            </a:pPr>
            <a:r>
              <a:rPr lang="en-US" b="0" i="0" dirty="0">
                <a:solidFill>
                  <a:srgbClr val="242424"/>
                </a:solidFill>
                <a:effectLst/>
                <a:latin typeface="source-serif-pro"/>
              </a:rPr>
              <a:t>Use </a:t>
            </a:r>
            <a:r>
              <a:rPr lang="en-US" b="1" i="0" dirty="0">
                <a:solidFill>
                  <a:srgbClr val="242424"/>
                </a:solidFill>
                <a:effectLst/>
                <a:latin typeface="source-serif-pro"/>
              </a:rPr>
              <a:t>Kimball</a:t>
            </a:r>
            <a:r>
              <a:rPr lang="en-US" b="0" i="0" dirty="0">
                <a:solidFill>
                  <a:srgbClr val="242424"/>
                </a:solidFill>
                <a:effectLst/>
                <a:latin typeface="source-serif-pro"/>
              </a:rPr>
              <a:t> if…</a:t>
            </a:r>
          </a:p>
          <a:p>
            <a:pPr algn="l">
              <a:lnSpc>
                <a:spcPts val="2400"/>
              </a:lnSpc>
              <a:buFont typeface="Arial" panose="020B0604020202020204" pitchFamily="34" charset="0"/>
              <a:buChar char="•"/>
            </a:pPr>
            <a:r>
              <a:rPr lang="en-US" b="0" i="0" dirty="0">
                <a:solidFill>
                  <a:srgbClr val="242424"/>
                </a:solidFill>
                <a:effectLst/>
                <a:latin typeface="source-serif-pro"/>
              </a:rPr>
              <a:t>If you business requirements are well-defined and stable</a:t>
            </a:r>
          </a:p>
          <a:p>
            <a:pPr algn="l">
              <a:lnSpc>
                <a:spcPts val="2400"/>
              </a:lnSpc>
              <a:buFont typeface="Arial" panose="020B0604020202020204" pitchFamily="34" charset="0"/>
              <a:buChar char="•"/>
            </a:pPr>
            <a:r>
              <a:rPr lang="en-US" b="0" i="0" dirty="0">
                <a:solidFill>
                  <a:srgbClr val="242424"/>
                </a:solidFill>
                <a:effectLst/>
                <a:latin typeface="source-serif-pro"/>
              </a:rPr>
              <a:t>You are querying lots of data often</a:t>
            </a:r>
          </a:p>
          <a:p>
            <a:pPr algn="l">
              <a:lnSpc>
                <a:spcPts val="2400"/>
              </a:lnSpc>
            </a:pPr>
            <a:r>
              <a:rPr lang="en-US" b="0" i="0" dirty="0">
                <a:solidFill>
                  <a:srgbClr val="242424"/>
                </a:solidFill>
                <a:effectLst/>
                <a:latin typeface="source-serif-pro"/>
              </a:rPr>
              <a:t>Use a </a:t>
            </a:r>
            <a:r>
              <a:rPr lang="en-US" b="1" i="0" dirty="0">
                <a:solidFill>
                  <a:srgbClr val="242424"/>
                </a:solidFill>
                <a:effectLst/>
                <a:latin typeface="source-serif-pro"/>
              </a:rPr>
              <a:t>Data Vault</a:t>
            </a:r>
            <a:r>
              <a:rPr lang="en-US" b="0" i="0" dirty="0">
                <a:solidFill>
                  <a:srgbClr val="242424"/>
                </a:solidFill>
                <a:effectLst/>
                <a:latin typeface="source-serif-pro"/>
              </a:rPr>
              <a:t> if…</a:t>
            </a:r>
          </a:p>
          <a:p>
            <a:pPr algn="l">
              <a:lnSpc>
                <a:spcPts val="2400"/>
              </a:lnSpc>
              <a:buFont typeface="Arial" panose="020B0604020202020204" pitchFamily="34" charset="0"/>
              <a:buChar char="•"/>
            </a:pPr>
            <a:r>
              <a:rPr lang="en-US" b="0" i="0" dirty="0">
                <a:solidFill>
                  <a:srgbClr val="242424"/>
                </a:solidFill>
                <a:effectLst/>
                <a:latin typeface="source-serif-pro"/>
              </a:rPr>
              <a:t>Your business goals change often</a:t>
            </a:r>
          </a:p>
          <a:p>
            <a:pPr algn="l">
              <a:lnSpc>
                <a:spcPts val="2400"/>
              </a:lnSpc>
              <a:buFont typeface="Arial" panose="020B0604020202020204" pitchFamily="34" charset="0"/>
              <a:buChar char="•"/>
            </a:pPr>
            <a:r>
              <a:rPr lang="en-US" b="0" i="0" dirty="0">
                <a:solidFill>
                  <a:srgbClr val="242424"/>
                </a:solidFill>
                <a:effectLst/>
                <a:latin typeface="source-serif-pro"/>
              </a:rPr>
              <a:t>You need version-control inherently built into your infrastructure</a:t>
            </a:r>
          </a:p>
          <a:p>
            <a:pPr algn="l">
              <a:lnSpc>
                <a:spcPts val="2400"/>
              </a:lnSpc>
              <a:buFont typeface="Arial" panose="020B0604020202020204" pitchFamily="34" charset="0"/>
              <a:buChar char="•"/>
            </a:pPr>
            <a:endParaRPr lang="en-US" b="0" i="0" dirty="0">
              <a:solidFill>
                <a:srgbClr val="242424"/>
              </a:solidFill>
              <a:effectLst/>
              <a:latin typeface="source-serif-pro"/>
            </a:endParaRPr>
          </a:p>
          <a:p>
            <a:pPr algn="l">
              <a:lnSpc>
                <a:spcPts val="2400"/>
              </a:lnSpc>
              <a:buFont typeface="Arial" panose="020B0604020202020204" pitchFamily="34" charset="0"/>
              <a:buChar char="•"/>
            </a:pPr>
            <a:r>
              <a:rPr lang="en-US" b="0" i="0" dirty="0">
                <a:solidFill>
                  <a:srgbClr val="242424"/>
                </a:solidFill>
                <a:effectLst/>
                <a:latin typeface="source-serif-pro"/>
              </a:rPr>
              <a:t>Difference between star schema and data vault:</a:t>
            </a:r>
          </a:p>
          <a:p>
            <a:pPr algn="l" fontAlgn="ctr">
              <a:spcBef>
                <a:spcPts val="1500"/>
              </a:spcBef>
              <a:spcAft>
                <a:spcPts val="750"/>
              </a:spcAft>
            </a:pPr>
            <a:r>
              <a:rPr lang="en-US" b="0" i="0" dirty="0">
                <a:solidFill>
                  <a:srgbClr val="EEF0FF"/>
                </a:solidFill>
                <a:effectLst/>
                <a:latin typeface="Google Sans"/>
              </a:rPr>
              <a:t>Data vault architecture </a:t>
            </a:r>
          </a:p>
          <a:p>
            <a:pPr algn="l" fontAlgn="ctr">
              <a:spcBef>
                <a:spcPts val="750"/>
              </a:spcBef>
              <a:spcAft>
                <a:spcPts val="1500"/>
              </a:spcAft>
            </a:pPr>
            <a:r>
              <a:rPr lang="en-US" b="0" i="0" dirty="0">
                <a:solidFill>
                  <a:srgbClr val="EEF0FF"/>
                </a:solidFill>
                <a:effectLst/>
                <a:latin typeface="Google Sans"/>
              </a:rPr>
              <a:t>Data vault uses a modular approach to data warehousing. It's designed to be flexible and scalable, and to integrate data from multiple sources. Data vault is meant to be complementary to star schema, acting as an intermediary between staging and reporting layers. </a:t>
            </a:r>
          </a:p>
          <a:p>
            <a:pPr algn="l" fontAlgn="ctr">
              <a:spcBef>
                <a:spcPts val="1500"/>
              </a:spcBef>
              <a:spcAft>
                <a:spcPts val="750"/>
              </a:spcAft>
            </a:pPr>
            <a:r>
              <a:rPr lang="en-US" b="0" i="0" dirty="0">
                <a:solidFill>
                  <a:srgbClr val="EEF0FF"/>
                </a:solidFill>
                <a:effectLst/>
                <a:latin typeface="Google Sans"/>
              </a:rPr>
              <a:t>Star schema architecture </a:t>
            </a:r>
          </a:p>
          <a:p>
            <a:pPr algn="l">
              <a:spcBef>
                <a:spcPts val="750"/>
              </a:spcBef>
              <a:spcAft>
                <a:spcPts val="1500"/>
              </a:spcAft>
            </a:pPr>
            <a:r>
              <a:rPr lang="en-US" b="0" i="0" dirty="0">
                <a:solidFill>
                  <a:srgbClr val="EEF0FF"/>
                </a:solidFill>
                <a:effectLst/>
                <a:latin typeface="Google Sans"/>
              </a:rPr>
              <a:t>Star schema is a dimensional model that organizes data into a structure that improves analytical query performance. It's often used in the presentation layer, where refined data is ready for business intelligence. </a:t>
            </a:r>
          </a:p>
          <a:p>
            <a:pPr algn="l">
              <a:lnSpc>
                <a:spcPts val="2400"/>
              </a:lnSpc>
              <a:buFont typeface="Arial" panose="020B0604020202020204" pitchFamily="34" charset="0"/>
              <a:buChar char="•"/>
            </a:pPr>
            <a:endParaRPr lang="en-US" b="0" i="0" dirty="0">
              <a:solidFill>
                <a:srgbClr val="242424"/>
              </a:solidFill>
              <a:effectLst/>
              <a:latin typeface="source-serif-pro"/>
            </a:endParaRPr>
          </a:p>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6</a:t>
            </a:fld>
            <a:endParaRPr lang="en-US"/>
          </a:p>
        </p:txBody>
      </p:sp>
    </p:spTree>
    <p:extLst>
      <p:ext uri="{BB962C8B-B14F-4D97-AF65-F5344CB8AC3E}">
        <p14:creationId xmlns:p14="http://schemas.microsoft.com/office/powerpoint/2010/main" val="3542518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FBB79AF-D22A-4E5D-9392-72114F6AB7F4}" type="slidenum">
              <a:rPr lang="en-US" smtClean="0"/>
              <a:t>8</a:t>
            </a:fld>
            <a:endParaRPr lang="en-US"/>
          </a:p>
        </p:txBody>
      </p:sp>
    </p:spTree>
    <p:extLst>
      <p:ext uri="{BB962C8B-B14F-4D97-AF65-F5344CB8AC3E}">
        <p14:creationId xmlns:p14="http://schemas.microsoft.com/office/powerpoint/2010/main" val="2810127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9</a:t>
            </a:fld>
            <a:endParaRPr lang="en-US"/>
          </a:p>
        </p:txBody>
      </p:sp>
    </p:spTree>
    <p:extLst>
      <p:ext uri="{BB962C8B-B14F-4D97-AF65-F5344CB8AC3E}">
        <p14:creationId xmlns:p14="http://schemas.microsoft.com/office/powerpoint/2010/main" val="28171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BB79AF-D22A-4E5D-9392-72114F6AB7F4}" type="slidenum">
              <a:rPr lang="en-US" smtClean="0"/>
              <a:t>10</a:t>
            </a:fld>
            <a:endParaRPr lang="en-US"/>
          </a:p>
        </p:txBody>
      </p:sp>
    </p:spTree>
    <p:extLst>
      <p:ext uri="{BB962C8B-B14F-4D97-AF65-F5344CB8AC3E}">
        <p14:creationId xmlns:p14="http://schemas.microsoft.com/office/powerpoint/2010/main" val="17810995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89" name="Group 88"/>
          <p:cNvGrpSpPr/>
          <p:nvPr/>
        </p:nvGrpSpPr>
        <p:grpSpPr>
          <a:xfrm>
            <a:off x="-329674" y="-59376"/>
            <a:ext cx="12515851" cy="6923798"/>
            <a:chOff x="-329674" y="-51881"/>
            <a:chExt cx="12515851" cy="6923798"/>
          </a:xfrm>
        </p:grpSpPr>
        <p:sp>
          <p:nvSpPr>
            <p:cNvPr id="90"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3"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0"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1"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02"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3"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4"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5"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6"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7"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08"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1669293" y="1186483"/>
            <a:ext cx="8848345" cy="4477933"/>
            <a:chOff x="1669293" y="1186483"/>
            <a:chExt cx="8848345" cy="4477933"/>
          </a:xfrm>
        </p:grpSpPr>
        <p:sp>
          <p:nvSpPr>
            <p:cNvPr id="39" name="Rectangle 38"/>
            <p:cNvSpPr/>
            <p:nvPr/>
          </p:nvSpPr>
          <p:spPr>
            <a:xfrm>
              <a:off x="1674042" y="1186483"/>
              <a:ext cx="8843596"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Rectangle 40"/>
            <p:cNvSpPr/>
            <p:nvPr/>
          </p:nvSpPr>
          <p:spPr>
            <a:xfrm>
              <a:off x="1669293" y="1991156"/>
              <a:ext cx="8845667"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ctrTitle"/>
          </p:nvPr>
        </p:nvSpPr>
        <p:spPr>
          <a:xfrm>
            <a:off x="1759236" y="2075504"/>
            <a:ext cx="8679915" cy="1748729"/>
          </a:xfrm>
        </p:spPr>
        <p:txBody>
          <a:bodyPr bIns="0" anchor="b">
            <a:normAutofit/>
          </a:bodyPr>
          <a:lstStyle>
            <a:lvl1pPr algn="ctr">
              <a:lnSpc>
                <a:spcPct val="80000"/>
              </a:lnSpc>
              <a:defRPr sz="5400" spc="-150">
                <a:solidFill>
                  <a:srgbClr val="FFFEFF"/>
                </a:solidFill>
              </a:defRPr>
            </a:lvl1pPr>
          </a:lstStyle>
          <a:p>
            <a:r>
              <a:rPr lang="en-US"/>
              <a:t>Click to edit Master title style</a:t>
            </a:r>
            <a:endParaRPr lang="en-US" dirty="0"/>
          </a:p>
        </p:txBody>
      </p:sp>
      <p:sp>
        <p:nvSpPr>
          <p:cNvPr id="3" name="Subtitle 2"/>
          <p:cNvSpPr>
            <a:spLocks noGrp="1"/>
          </p:cNvSpPr>
          <p:nvPr>
            <p:ph type="subTitle" idx="1"/>
          </p:nvPr>
        </p:nvSpPr>
        <p:spPr>
          <a:xfrm>
            <a:off x="1759237" y="3906266"/>
            <a:ext cx="8673427" cy="1322587"/>
          </a:xfrm>
        </p:spPr>
        <p:txBody>
          <a:bodyPr tIns="0">
            <a:normAutofit/>
          </a:bodyPr>
          <a:lstStyle>
            <a:lvl1pPr marL="0" indent="0" algn="ctr">
              <a:lnSpc>
                <a:spcPct val="100000"/>
              </a:lnSpc>
              <a:buNone/>
              <a:defRPr sz="1800" b="0">
                <a:solidFill>
                  <a:srgbClr val="FFFEFF"/>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804672" y="320040"/>
            <a:ext cx="3657600" cy="320040"/>
          </a:xfrm>
        </p:spPr>
        <p:txBody>
          <a:bodyPr vert="horz" lIns="91440" tIns="45720" rIns="91440" bIns="45720" rtlCol="0" anchor="ctr"/>
          <a:lstStyle>
            <a:lvl1pPr>
              <a:defRPr lang="en-US"/>
            </a:lvl1pPr>
          </a:lstStyle>
          <a:p>
            <a:fld id="{3AE7A913-DFE7-4542-8B21-30AA4F7D5732}" type="datetimeFigureOut">
              <a:rPr lang="en-US" smtClean="0"/>
              <a:t>2/18/25</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1636116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5" name="Group 74"/>
          <p:cNvGrpSpPr/>
          <p:nvPr/>
        </p:nvGrpSpPr>
        <p:grpSpPr>
          <a:xfrm>
            <a:off x="-417513"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800144"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1"/>
          </a:xfrm>
        </p:spPr>
        <p:txBody>
          <a:bodyPr/>
          <a:lstStyle>
            <a:lvl1pPr>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109983" y="794719"/>
            <a:ext cx="6275035" cy="52570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E7A913-DFE7-4542-8B21-30AA4F7D5732}"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2602433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5" name="Group 74"/>
          <p:cNvGrpSpPr/>
          <p:nvPr/>
        </p:nvGrpSpPr>
        <p:grpSpPr>
          <a:xfrm flipH="1">
            <a:off x="0" y="0"/>
            <a:ext cx="12584114" cy="6853238"/>
            <a:chOff x="-417513" y="0"/>
            <a:chExt cx="12584114" cy="6853238"/>
          </a:xfrm>
        </p:grpSpPr>
        <p:sp>
          <p:nvSpPr>
            <p:cNvPr id="76"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3"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2" name="Group 21"/>
          <p:cNvGrpSpPr/>
          <p:nvPr/>
        </p:nvGrpSpPr>
        <p:grpSpPr>
          <a:xfrm>
            <a:off x="7718948" y="1699589"/>
            <a:ext cx="3674476" cy="3470421"/>
            <a:chOff x="697883" y="1816768"/>
            <a:chExt cx="3674476" cy="3470421"/>
          </a:xfrm>
        </p:grpSpPr>
        <p:sp>
          <p:nvSpPr>
            <p:cNvPr id="23" name="Rectangle 22"/>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Vertical Title 1"/>
          <p:cNvSpPr>
            <a:spLocks noGrp="1"/>
          </p:cNvSpPr>
          <p:nvPr>
            <p:ph type="title" orient="vert"/>
          </p:nvPr>
        </p:nvSpPr>
        <p:spPr>
          <a:xfrm>
            <a:off x="7807437" y="2349925"/>
            <a:ext cx="3501195" cy="2456442"/>
          </a:xfrm>
        </p:spPr>
        <p:txBody>
          <a:bodyPr vert="eaVert"/>
          <a:lstStyle>
            <a:lvl1pPr algn="l">
              <a:lnSpc>
                <a:spcPct val="80000"/>
              </a:lnSpc>
              <a:defRPr>
                <a:solidFill>
                  <a:srgbClr val="FFFE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2747" y="798444"/>
            <a:ext cx="6268622" cy="525730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5" name="Footer Placeholder 4"/>
          <p:cNvSpPr>
            <a:spLocks noGrp="1"/>
          </p:cNvSpPr>
          <p:nvPr>
            <p:ph type="ftr" sz="quarter" idx="11"/>
          </p:nvPr>
        </p:nvSpPr>
        <p:spPr>
          <a:xfrm>
            <a:off x="804672" y="6227064"/>
            <a:ext cx="10588752" cy="320040"/>
          </a:xfrm>
        </p:spPr>
        <p:txBody>
          <a:body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1395149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s -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61C88EF-1F16-59C4-60F1-8DC431E7074D}"/>
              </a:ext>
            </a:extLst>
          </p:cNvPr>
          <p:cNvSpPr>
            <a:spLocks noGrp="1"/>
          </p:cNvSpPr>
          <p:nvPr>
            <p:ph type="title"/>
          </p:nvPr>
        </p:nvSpPr>
        <p:spPr>
          <a:xfrm>
            <a:off x="609600" y="264085"/>
            <a:ext cx="10972800" cy="946389"/>
          </a:xfrm>
        </p:spPr>
        <p:txBody>
          <a:bodyPr lIns="0" rIns="0"/>
          <a:lstStyle/>
          <a:p>
            <a:r>
              <a:rPr lang="en-US"/>
              <a:t>Click to edit Master title style</a:t>
            </a:r>
          </a:p>
        </p:txBody>
      </p:sp>
      <p:sp>
        <p:nvSpPr>
          <p:cNvPr id="3" name="Content Placeholder 1">
            <a:extLst>
              <a:ext uri="{FF2B5EF4-FFF2-40B4-BE49-F238E27FC236}">
                <a16:creationId xmlns:a16="http://schemas.microsoft.com/office/drawing/2014/main" id="{CE0A96FB-B9EB-8DE6-BE7F-8E9AFB7E338E}"/>
              </a:ext>
            </a:extLst>
          </p:cNvPr>
          <p:cNvSpPr>
            <a:spLocks noGrp="1"/>
          </p:cNvSpPr>
          <p:nvPr>
            <p:ph idx="1"/>
          </p:nvPr>
        </p:nvSpPr>
        <p:spPr>
          <a:xfrm>
            <a:off x="612648"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Content Placeholder 2">
            <a:extLst>
              <a:ext uri="{FF2B5EF4-FFF2-40B4-BE49-F238E27FC236}">
                <a16:creationId xmlns:a16="http://schemas.microsoft.com/office/drawing/2014/main" id="{3E2CAF97-6BD0-1BB9-D026-84213B160DB4}"/>
              </a:ext>
            </a:extLst>
          </p:cNvPr>
          <p:cNvSpPr>
            <a:spLocks noGrp="1"/>
          </p:cNvSpPr>
          <p:nvPr>
            <p:ph idx="13"/>
          </p:nvPr>
        </p:nvSpPr>
        <p:spPr>
          <a:xfrm>
            <a:off x="4497324"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1F2B90CB-0423-5C9F-6F8B-19720127AC9E}"/>
              </a:ext>
            </a:extLst>
          </p:cNvPr>
          <p:cNvSpPr>
            <a:spLocks noGrp="1"/>
          </p:cNvSpPr>
          <p:nvPr>
            <p:ph idx="14"/>
          </p:nvPr>
        </p:nvSpPr>
        <p:spPr>
          <a:xfrm>
            <a:off x="8382000" y="1334324"/>
            <a:ext cx="3200400" cy="4992624"/>
          </a:xfrm>
        </p:spPr>
        <p:txBody>
          <a:bodyPr lIns="0" rIns="0"/>
          <a:lstStyle>
            <a:lvl1pPr>
              <a:lnSpc>
                <a:spcPct val="110000"/>
              </a:lnSpc>
              <a:spcBef>
                <a:spcPts val="1200"/>
              </a:spcBef>
              <a:defRPr sz="1600"/>
            </a:lvl1pPr>
            <a:lvl2pPr>
              <a:lnSpc>
                <a:spcPct val="110000"/>
              </a:lnSpc>
              <a:spcBef>
                <a:spcPts val="1200"/>
              </a:spcBef>
              <a:defRPr sz="1400"/>
            </a:lvl2pPr>
            <a:lvl3pPr>
              <a:lnSpc>
                <a:spcPct val="110000"/>
              </a:lnSpc>
              <a:spcBef>
                <a:spcPts val="1200"/>
              </a:spcBef>
              <a:defRPr sz="1200"/>
            </a:lvl3pPr>
            <a:lvl4pPr>
              <a:lnSpc>
                <a:spcPct val="110000"/>
              </a:lnSpc>
              <a:spcBef>
                <a:spcPts val="1200"/>
              </a:spcBef>
              <a:defRPr sz="1200"/>
            </a:lvl4pPr>
            <a:lvl5pPr>
              <a:lnSpc>
                <a:spcPct val="110000"/>
              </a:lnSpc>
              <a:spcBef>
                <a:spcPts val="1200"/>
              </a:spcBef>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06E773C5-DC8F-B04C-E4BB-8999DF0AA14C}"/>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4AB0C947-85B1-6F73-8F85-916BD597533B}"/>
              </a:ext>
            </a:extLst>
          </p:cNvPr>
          <p:cNvSpPr>
            <a:spLocks noGrp="1"/>
          </p:cNvSpPr>
          <p:nvPr>
            <p:ph type="sldNum" sz="quarter" idx="12"/>
          </p:nvPr>
        </p:nvSpPr>
        <p:spPr/>
        <p:txBody>
          <a:bodyPr/>
          <a:lstStyle/>
          <a:p>
            <a:pPr algn="r"/>
            <a:fld id="{DEC9D0C1-7FBA-40E3-98AB-77B8E8CCE3DF}" type="slidenum">
              <a:rPr lang="en-US" smtClean="0"/>
              <a:pPr algn="r"/>
              <a:t>‹#›</a:t>
            </a:fld>
            <a:endParaRPr lang="en-US"/>
          </a:p>
        </p:txBody>
      </p:sp>
      <p:sp>
        <p:nvSpPr>
          <p:cNvPr id="8" name="Date Placeholder 7">
            <a:extLst>
              <a:ext uri="{FF2B5EF4-FFF2-40B4-BE49-F238E27FC236}">
                <a16:creationId xmlns:a16="http://schemas.microsoft.com/office/drawing/2014/main" id="{318E7064-6C65-CE7F-C31F-A4F12EC5D7B1}"/>
              </a:ext>
            </a:extLst>
          </p:cNvPr>
          <p:cNvSpPr>
            <a:spLocks noGrp="1"/>
          </p:cNvSpPr>
          <p:nvPr>
            <p:ph type="dt" sz="half" idx="10"/>
          </p:nvPr>
        </p:nvSpPr>
        <p:spPr/>
        <p:txBody>
          <a:bodyPr/>
          <a:lstStyle/>
          <a:p>
            <a:fld id="{CF8793A5-113A-48A7-BCE0-7936F08DA48F}" type="datetime1">
              <a:rPr lang="en-US" smtClean="0"/>
              <a:t>2/18/25</a:t>
            </a:fld>
            <a:endParaRPr lang="en-US"/>
          </a:p>
        </p:txBody>
      </p:sp>
    </p:spTree>
    <p:extLst>
      <p:ext uri="{BB962C8B-B14F-4D97-AF65-F5344CB8AC3E}">
        <p14:creationId xmlns:p14="http://schemas.microsoft.com/office/powerpoint/2010/main" val="66680235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80" name="Group 79"/>
          <p:cNvGrpSpPr/>
          <p:nvPr/>
        </p:nvGrpSpPr>
        <p:grpSpPr>
          <a:xfrm>
            <a:off x="-417513" y="0"/>
            <a:ext cx="12584114" cy="6853238"/>
            <a:chOff x="-417513" y="0"/>
            <a:chExt cx="12584114" cy="6853238"/>
          </a:xfrm>
        </p:grpSpPr>
        <p:sp>
          <p:nvSpPr>
            <p:cNvPr id="81"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0"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01"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7" name="Group 26"/>
          <p:cNvGrpSpPr/>
          <p:nvPr/>
        </p:nvGrpSpPr>
        <p:grpSpPr>
          <a:xfrm>
            <a:off x="800144" y="1699589"/>
            <a:ext cx="3674476" cy="3470421"/>
            <a:chOff x="697883" y="1816768"/>
            <a:chExt cx="3674476" cy="3470421"/>
          </a:xfrm>
        </p:grpSpPr>
        <p:sp>
          <p:nvSpPr>
            <p:cNvPr id="28" name="Rectangle 27"/>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49925"/>
            <a:ext cx="3498979" cy="2456442"/>
          </a:xfrm>
        </p:spPr>
        <p:txBody>
          <a:bodyPr/>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18447" y="803186"/>
            <a:ext cx="6281873" cy="5248622"/>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E7A913-DFE7-4542-8B21-30AA4F7D5732}" type="datetimeFigureOut">
              <a:rPr lang="en-US" smtClean="0"/>
              <a:t>2/18/25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1702702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7" name="Group 76"/>
          <p:cNvGrpSpPr/>
          <p:nvPr/>
        </p:nvGrpSpPr>
        <p:grpSpPr>
          <a:xfrm>
            <a:off x="-329674" y="-59376"/>
            <a:ext cx="12515851" cy="6923798"/>
            <a:chOff x="-329674" y="-51881"/>
            <a:chExt cx="12515851" cy="6923798"/>
          </a:xfrm>
        </p:grpSpPr>
        <p:sp>
          <p:nvSpPr>
            <p:cNvPr id="78"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9" name="Group 8"/>
          <p:cNvGrpSpPr/>
          <p:nvPr/>
        </p:nvGrpSpPr>
        <p:grpSpPr>
          <a:xfrm>
            <a:off x="3259545" y="1186483"/>
            <a:ext cx="5666145" cy="4477933"/>
            <a:chOff x="3259545" y="1186483"/>
            <a:chExt cx="5666145" cy="4477933"/>
          </a:xfrm>
        </p:grpSpPr>
        <p:sp>
          <p:nvSpPr>
            <p:cNvPr id="99" name="Rectangle 98"/>
            <p:cNvSpPr/>
            <p:nvPr/>
          </p:nvSpPr>
          <p:spPr>
            <a:xfrm>
              <a:off x="3259545" y="1186483"/>
              <a:ext cx="5657881" cy="7161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0" name="Isosceles Triangle 39"/>
            <p:cNvSpPr/>
            <p:nvPr/>
          </p:nvSpPr>
          <p:spPr>
            <a:xfrm rot="10800000">
              <a:off x="5892384" y="5313353"/>
              <a:ext cx="407233" cy="35106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p:cNvSpPr/>
            <p:nvPr/>
          </p:nvSpPr>
          <p:spPr>
            <a:xfrm>
              <a:off x="3259545" y="1991156"/>
              <a:ext cx="5666145" cy="33221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3344216" y="2074730"/>
            <a:ext cx="5490224" cy="1689390"/>
          </a:xfrm>
        </p:spPr>
        <p:txBody>
          <a:bodyPr bIns="0" anchor="b">
            <a:normAutofit/>
          </a:bodyPr>
          <a:lstStyle>
            <a:lvl1pPr algn="ctr">
              <a:defRPr sz="4400">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3344215" y="3846851"/>
            <a:ext cx="5490223" cy="1383770"/>
          </a:xfrm>
        </p:spPr>
        <p:txBody>
          <a:bodyPr tIns="0">
            <a:normAutofit/>
          </a:bodyPr>
          <a:lstStyle>
            <a:lvl1pPr marL="0" indent="0" algn="ctr">
              <a:buNone/>
              <a:defRPr sz="1800">
                <a:solidFill>
                  <a:srgbClr val="FFFEFF"/>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5" name="Footer Placeholder 4"/>
          <p:cNvSpPr>
            <a:spLocks noGrp="1"/>
          </p:cNvSpPr>
          <p:nvPr>
            <p:ph type="ftr" sz="quarter" idx="11"/>
          </p:nvPr>
        </p:nvSpPr>
        <p:spPr>
          <a:xfrm>
            <a:off x="804672" y="6227064"/>
            <a:ext cx="10588752" cy="320040"/>
          </a:xfrm>
        </p:spPr>
        <p:txBody>
          <a:bodyPr/>
          <a:lstStyle>
            <a:lvl1pPr algn="ctr">
              <a:defRPr/>
            </a:lvl1pPr>
          </a:lstStyle>
          <a:p>
            <a:endParaRPr lang="en-US"/>
          </a:p>
        </p:txBody>
      </p:sp>
      <p:sp>
        <p:nvSpPr>
          <p:cNvPr id="6" name="Slide Number Placeholder 5"/>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275219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37" name="Group 36"/>
          <p:cNvGrpSpPr/>
          <p:nvPr/>
        </p:nvGrpSpPr>
        <p:grpSpPr>
          <a:xfrm>
            <a:off x="-417513" y="0"/>
            <a:ext cx="12584114" cy="6853238"/>
            <a:chOff x="-417513" y="0"/>
            <a:chExt cx="12584114" cy="6853238"/>
          </a:xfrm>
        </p:grpSpPr>
        <p:sp>
          <p:nvSpPr>
            <p:cNvPr id="3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59" name="Group 58"/>
          <p:cNvGrpSpPr/>
          <p:nvPr/>
        </p:nvGrpSpPr>
        <p:grpSpPr>
          <a:xfrm>
            <a:off x="800144" y="1699589"/>
            <a:ext cx="3674476" cy="3470421"/>
            <a:chOff x="697883" y="1816768"/>
            <a:chExt cx="3674476" cy="3470421"/>
          </a:xfrm>
        </p:grpSpPr>
        <p:sp>
          <p:nvSpPr>
            <p:cNvPr id="60" name="Rectangle 59"/>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 name="Rectangle 61"/>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0" y="2339669"/>
            <a:ext cx="3500828" cy="2470065"/>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Content Placeholder 2"/>
          <p:cNvSpPr>
            <a:spLocks noGrp="1"/>
          </p:cNvSpPr>
          <p:nvPr>
            <p:ph sz="half" idx="1"/>
          </p:nvPr>
        </p:nvSpPr>
        <p:spPr>
          <a:xfrm>
            <a:off x="5120878" y="803187"/>
            <a:ext cx="6269591" cy="23826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18447" y="3672162"/>
            <a:ext cx="6272022" cy="23835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6" name="Footer Placeholder 5"/>
          <p:cNvSpPr>
            <a:spLocks noGrp="1"/>
          </p:cNvSpPr>
          <p:nvPr>
            <p:ph type="ftr" sz="quarter" idx="11"/>
          </p:nvPr>
        </p:nvSpPr>
        <p:spPr>
          <a:xfrm>
            <a:off x="804672" y="6227064"/>
            <a:ext cx="10588752" cy="320040"/>
          </a:xfrm>
        </p:spPr>
        <p:txBody>
          <a:bodyPr/>
          <a:lstStyle/>
          <a:p>
            <a:endParaRPr lang="en-US"/>
          </a:p>
        </p:txBody>
      </p:sp>
      <p:sp>
        <p:nvSpPr>
          <p:cNvPr id="7" name="Slide Number Placeholder 6"/>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3940496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39" name="Group 38"/>
          <p:cNvGrpSpPr/>
          <p:nvPr/>
        </p:nvGrpSpPr>
        <p:grpSpPr>
          <a:xfrm>
            <a:off x="-417513" y="0"/>
            <a:ext cx="12584114" cy="6853238"/>
            <a:chOff x="-417513" y="0"/>
            <a:chExt cx="12584114" cy="6853238"/>
          </a:xfrm>
        </p:grpSpPr>
        <p:sp>
          <p:nvSpPr>
            <p:cNvPr id="40"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1"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2"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3"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4"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5"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46"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7"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8"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49"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0"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1"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2"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3"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4"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5"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56"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57"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8"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59"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60"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61" name="Group 60"/>
          <p:cNvGrpSpPr/>
          <p:nvPr/>
        </p:nvGrpSpPr>
        <p:grpSpPr>
          <a:xfrm>
            <a:off x="800144" y="1699589"/>
            <a:ext cx="3674476" cy="3470421"/>
            <a:chOff x="697883" y="1816768"/>
            <a:chExt cx="3674476" cy="3470421"/>
          </a:xfrm>
        </p:grpSpPr>
        <p:sp>
          <p:nvSpPr>
            <p:cNvPr id="62" name="Rectangle 6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 name="Rectangle 63"/>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9001" y="2363915"/>
            <a:ext cx="3500828" cy="2460497"/>
          </a:xfrm>
        </p:spPr>
        <p:txBody>
          <a:bodyPr lIns="91440" tIns="91440" rIns="91440" bIns="91440"/>
          <a:lstStyle>
            <a:lvl1pPr>
              <a:defRPr>
                <a:solidFill>
                  <a:srgbClr val="FFFEFF"/>
                </a:solidFill>
              </a:defRPr>
            </a:lvl1pPr>
          </a:lstStyle>
          <a:p>
            <a:r>
              <a:rPr lang="en-US"/>
              <a:t>Click to edit Master title style</a:t>
            </a:r>
            <a:endParaRPr lang="en-US" dirty="0"/>
          </a:p>
        </p:txBody>
      </p:sp>
      <p:sp>
        <p:nvSpPr>
          <p:cNvPr id="3" name="Text Placeholder 2"/>
          <p:cNvSpPr>
            <a:spLocks noGrp="1"/>
          </p:cNvSpPr>
          <p:nvPr>
            <p:ph type="body" idx="1"/>
          </p:nvPr>
        </p:nvSpPr>
        <p:spPr>
          <a:xfrm>
            <a:off x="5125137" y="803185"/>
            <a:ext cx="6265088"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25305" y="1488985"/>
            <a:ext cx="6264350" cy="16968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18653" y="3665887"/>
            <a:ext cx="6264414" cy="685800"/>
          </a:xfrm>
        </p:spPr>
        <p:txBody>
          <a:bodyPr anchor="ctr">
            <a:noAutofit/>
          </a:bodyPr>
          <a:lstStyle>
            <a:lvl1pPr marL="0" indent="0" algn="l">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18447" y="4351687"/>
            <a:ext cx="6265588" cy="17040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8" name="Footer Placeholder 7"/>
          <p:cNvSpPr>
            <a:spLocks noGrp="1"/>
          </p:cNvSpPr>
          <p:nvPr>
            <p:ph type="ftr" sz="quarter" idx="11"/>
          </p:nvPr>
        </p:nvSpPr>
        <p:spPr>
          <a:xfrm>
            <a:off x="804672" y="6227064"/>
            <a:ext cx="10588752" cy="320040"/>
          </a:xfrm>
        </p:spPr>
        <p:txBody>
          <a:bodyPr/>
          <a:lstStyle/>
          <a:p>
            <a:endParaRPr lang="en-US"/>
          </a:p>
        </p:txBody>
      </p:sp>
      <p:sp>
        <p:nvSpPr>
          <p:cNvPr id="9" name="Slide Number Placeholder 8"/>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2026718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77" name="Group 76"/>
          <p:cNvGrpSpPr/>
          <p:nvPr/>
        </p:nvGrpSpPr>
        <p:grpSpPr>
          <a:xfrm>
            <a:off x="-417513" y="0"/>
            <a:ext cx="12584114" cy="6853238"/>
            <a:chOff x="-417513" y="0"/>
            <a:chExt cx="12584114" cy="6853238"/>
          </a:xfrm>
        </p:grpSpPr>
        <p:sp>
          <p:nvSpPr>
            <p:cNvPr id="78"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9"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0"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1"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2"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3"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1"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2"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4"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5"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4" name="Group 23"/>
          <p:cNvGrpSpPr/>
          <p:nvPr/>
        </p:nvGrpSpPr>
        <p:grpSpPr>
          <a:xfrm>
            <a:off x="800144" y="1699589"/>
            <a:ext cx="3674476" cy="3470421"/>
            <a:chOff x="697883" y="1816768"/>
            <a:chExt cx="3674476" cy="3470421"/>
          </a:xfrm>
        </p:grpSpPr>
        <p:sp>
          <p:nvSpPr>
            <p:cNvPr id="25" name="Rectangle 24"/>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2" y="2349925"/>
            <a:ext cx="3501196" cy="2456442"/>
          </a:xfrm>
        </p:spPr>
        <p:txBody>
          <a:bodyPr/>
          <a:lstStyle>
            <a:lvl1pPr>
              <a:defRPr>
                <a:solidFill>
                  <a:srgbClr val="FFFEFF"/>
                </a:solidFill>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E7A913-DFE7-4542-8B21-30AA4F7D5732}" type="datetimeFigureOut">
              <a:rPr lang="en-US" smtClean="0"/>
              <a:t>2/18/25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69724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3" name="Footer Placeholder 2"/>
          <p:cNvSpPr>
            <a:spLocks noGrp="1"/>
          </p:cNvSpPr>
          <p:nvPr>
            <p:ph type="ftr" sz="quarter" idx="11"/>
          </p:nvPr>
        </p:nvSpPr>
        <p:spPr>
          <a:xfrm>
            <a:off x="804672" y="6227064"/>
            <a:ext cx="10588752" cy="320040"/>
          </a:xfrm>
        </p:spPr>
        <p:txBody>
          <a:bodyPr/>
          <a:lstStyle/>
          <a:p>
            <a:endParaRPr lang="en-US"/>
          </a:p>
        </p:txBody>
      </p:sp>
      <p:sp>
        <p:nvSpPr>
          <p:cNvPr id="4" name="Slide Number Placeholder 3"/>
          <p:cNvSpPr>
            <a:spLocks noGrp="1"/>
          </p:cNvSpPr>
          <p:nvPr>
            <p:ph type="sldNum" sz="quarter" idx="12"/>
          </p:nvPr>
        </p:nvSpPr>
        <p:spPr>
          <a:xfrm>
            <a:off x="10469880"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3709091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74" name="Group 73"/>
          <p:cNvGrpSpPr/>
          <p:nvPr/>
        </p:nvGrpSpPr>
        <p:grpSpPr>
          <a:xfrm>
            <a:off x="-417513" y="0"/>
            <a:ext cx="12584114" cy="6853238"/>
            <a:chOff x="-417513" y="0"/>
            <a:chExt cx="12584114" cy="6853238"/>
          </a:xfrm>
        </p:grpSpPr>
        <p:sp>
          <p:nvSpPr>
            <p:cNvPr id="75" name="Freeform 5"/>
            <p:cNvSpPr/>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6" name="Freeform 6"/>
            <p:cNvSpPr/>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7" name="Freeform 7"/>
            <p:cNvSpPr/>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78" name="Freeform 8"/>
            <p:cNvSpPr/>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79" name="Freeform 9"/>
            <p:cNvSpPr/>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0" name="Freeform 10"/>
            <p:cNvSpPr/>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1" name="Freeform 11"/>
            <p:cNvSpPr/>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12"/>
            <p:cNvSpPr/>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13"/>
            <p:cNvSpPr/>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4" name="Freeform 14"/>
            <p:cNvSpPr/>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15"/>
            <p:cNvSpPr/>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6"/>
            <p:cNvSpPr/>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7"/>
            <p:cNvSpPr/>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8"/>
            <p:cNvSpPr/>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9"/>
            <p:cNvSpPr/>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0" name="Freeform 20"/>
            <p:cNvSpPr/>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1" name="Freeform 21"/>
            <p:cNvSpPr/>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92" name="Freeform 22"/>
            <p:cNvSpPr/>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3" name="Freeform 23"/>
            <p:cNvSpPr/>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24"/>
            <p:cNvSpPr/>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25"/>
            <p:cNvSpPr/>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21" name="Group 20"/>
          <p:cNvGrpSpPr/>
          <p:nvPr/>
        </p:nvGrpSpPr>
        <p:grpSpPr>
          <a:xfrm>
            <a:off x="800144" y="1699589"/>
            <a:ext cx="3674476" cy="3470421"/>
            <a:chOff x="697883" y="1816768"/>
            <a:chExt cx="3674476" cy="3470421"/>
          </a:xfrm>
        </p:grpSpPr>
        <p:sp>
          <p:nvSpPr>
            <p:cNvPr id="22" name="Rectangle 21"/>
            <p:cNvSpPr/>
            <p:nvPr/>
          </p:nvSpPr>
          <p:spPr>
            <a:xfrm>
              <a:off x="697883" y="1816768"/>
              <a:ext cx="3674476"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Isosceles Triangle 22"/>
            <p:cNvSpPr/>
            <p:nvPr/>
          </p:nvSpPr>
          <p:spPr>
            <a:xfrm rot="10800000">
              <a:off x="2380224" y="5014786"/>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3" name="Rectangle 32"/>
            <p:cNvSpPr/>
            <p:nvPr/>
          </p:nvSpPr>
          <p:spPr>
            <a:xfrm>
              <a:off x="704075" y="2392840"/>
              <a:ext cx="3668284"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2" name="Title 1"/>
          <p:cNvSpPr>
            <a:spLocks noGrp="1"/>
          </p:cNvSpPr>
          <p:nvPr>
            <p:ph type="title"/>
          </p:nvPr>
        </p:nvSpPr>
        <p:spPr>
          <a:xfrm>
            <a:off x="888631" y="2352026"/>
            <a:ext cx="3501197" cy="1223298"/>
          </a:xfrm>
        </p:spPr>
        <p:txBody>
          <a:bodyPr bIns="0" anchor="b">
            <a:noAutofit/>
          </a:bodyPr>
          <a:lstStyle>
            <a:lvl1pPr algn="ctr">
              <a:defRPr sz="3200">
                <a:solidFill>
                  <a:srgbClr val="FFFEFF"/>
                </a:solidFill>
              </a:defRPr>
            </a:lvl1pPr>
          </a:lstStyle>
          <a:p>
            <a:r>
              <a:rPr lang="en-US"/>
              <a:t>Click to edit Master title style</a:t>
            </a:r>
            <a:endParaRPr lang="en-US" dirty="0"/>
          </a:p>
        </p:txBody>
      </p:sp>
      <p:sp>
        <p:nvSpPr>
          <p:cNvPr id="3" name="Content Placeholder 2"/>
          <p:cNvSpPr>
            <a:spLocks noGrp="1"/>
          </p:cNvSpPr>
          <p:nvPr>
            <p:ph idx="1"/>
          </p:nvPr>
        </p:nvSpPr>
        <p:spPr>
          <a:xfrm>
            <a:off x="5109983" y="802809"/>
            <a:ext cx="6275035" cy="524994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631" y="3580186"/>
            <a:ext cx="3501197" cy="1221164"/>
          </a:xfrm>
        </p:spPr>
        <p:txBody>
          <a:bodyPr/>
          <a:lstStyle>
            <a:lvl1pPr marL="0" indent="0" algn="ctr">
              <a:buNone/>
              <a:defRPr sz="16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AE7A913-DFE7-4542-8B21-30AA4F7D5732}" type="datetimeFigureOut">
              <a:rPr lang="en-US" smtClean="0"/>
              <a:t>2/18/25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2239513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73" name="Group 72"/>
          <p:cNvGrpSpPr/>
          <p:nvPr/>
        </p:nvGrpSpPr>
        <p:grpSpPr>
          <a:xfrm>
            <a:off x="-329674" y="-59376"/>
            <a:ext cx="12515851" cy="6923798"/>
            <a:chOff x="-329674" y="-51881"/>
            <a:chExt cx="12515851" cy="6923798"/>
          </a:xfrm>
        </p:grpSpPr>
        <p:sp>
          <p:nvSpPr>
            <p:cNvPr id="81" name="Freeform 5"/>
            <p:cNvSpPr/>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2" name="Freeform 6"/>
            <p:cNvSpPr/>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3" name="Freeform 7"/>
            <p:cNvSpPr/>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84" name="Freeform 8"/>
            <p:cNvSpPr/>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5" name="Freeform 9"/>
            <p:cNvSpPr/>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6" name="Freeform 10"/>
            <p:cNvSpPr/>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7" name="Freeform 11"/>
            <p:cNvSpPr/>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8" name="Freeform 12"/>
            <p:cNvSpPr/>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89" name="Freeform 13"/>
            <p:cNvSpPr/>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0" name="Freeform 14"/>
            <p:cNvSpPr/>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1" name="Freeform 15"/>
            <p:cNvSpPr/>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2" name="Freeform 16"/>
            <p:cNvSpPr/>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93" name="Freeform 17"/>
            <p:cNvSpPr/>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4" name="Freeform 18"/>
            <p:cNvSpPr/>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5" name="Freeform 19"/>
            <p:cNvSpPr/>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6" name="Freeform 20"/>
            <p:cNvSpPr/>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7" name="Freeform 21"/>
            <p:cNvSpPr/>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98" name="Freeform 22"/>
            <p:cNvSpPr/>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99" name="Freeform 23"/>
            <p:cNvSpPr/>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grpSp>
        <p:nvGrpSpPr>
          <p:cNvPr id="76" name="Group 75"/>
          <p:cNvGrpSpPr/>
          <p:nvPr/>
        </p:nvGrpSpPr>
        <p:grpSpPr>
          <a:xfrm>
            <a:off x="805336" y="1698331"/>
            <a:ext cx="5941540" cy="3470421"/>
            <a:chOff x="805336" y="1698331"/>
            <a:chExt cx="5941540" cy="3470421"/>
          </a:xfrm>
        </p:grpSpPr>
        <p:sp>
          <p:nvSpPr>
            <p:cNvPr id="77" name="Rectangle 76"/>
            <p:cNvSpPr/>
            <p:nvPr/>
          </p:nvSpPr>
          <p:spPr>
            <a:xfrm>
              <a:off x="805336" y="1698331"/>
              <a:ext cx="5941540" cy="5029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 name="Isosceles Triangle 9"/>
            <p:cNvSpPr/>
            <p:nvPr/>
          </p:nvSpPr>
          <p:spPr>
            <a:xfrm rot="10800000">
              <a:off x="3618113" y="4896349"/>
              <a:ext cx="315988" cy="27240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p:cNvSpPr/>
            <p:nvPr/>
          </p:nvSpPr>
          <p:spPr>
            <a:xfrm>
              <a:off x="805336" y="2274403"/>
              <a:ext cx="5941540" cy="26243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sp>
        <p:nvSpPr>
          <p:cNvPr id="3" name="Picture Placeholder 2"/>
          <p:cNvSpPr>
            <a:spLocks noGrp="1" noChangeAspect="1"/>
          </p:cNvSpPr>
          <p:nvPr>
            <p:ph type="pic" idx="1"/>
          </p:nvPr>
        </p:nvSpPr>
        <p:spPr>
          <a:xfrm>
            <a:off x="7543510" y="0"/>
            <a:ext cx="4648490" cy="6858000"/>
          </a:xfrm>
          <a:solidFill>
            <a:schemeClr val="bg1">
              <a:lumMod val="65000"/>
              <a:lumOff val="3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85443" y="2360255"/>
            <a:ext cx="5776646" cy="1178032"/>
          </a:xfrm>
        </p:spPr>
        <p:txBody>
          <a:bodyPr bIns="0" anchor="b">
            <a:normAutofit/>
          </a:bodyPr>
          <a:lstStyle>
            <a:lvl1pPr>
              <a:defRPr sz="3600">
                <a:solidFill>
                  <a:srgbClr val="FFFE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85443" y="3545012"/>
            <a:ext cx="5776646" cy="1274198"/>
          </a:xfrm>
        </p:spPr>
        <p:txBody>
          <a:bodyPr>
            <a:normAutofit/>
          </a:bodyPr>
          <a:lstStyle>
            <a:lvl1pPr marL="0" indent="0" algn="ctr">
              <a:buNone/>
              <a:defRPr sz="1800">
                <a:solidFill>
                  <a:srgbClr val="FFFE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804672" y="320040"/>
            <a:ext cx="3657600" cy="320040"/>
          </a:xfrm>
        </p:spPr>
        <p:txBody>
          <a:bodyPr/>
          <a:lstStyle/>
          <a:p>
            <a:fld id="{3AE7A913-DFE7-4542-8B21-30AA4F7D5732}" type="datetimeFigureOut">
              <a:rPr lang="en-US" smtClean="0"/>
              <a:t>2/18/25</a:t>
            </a:fld>
            <a:endParaRPr lang="en-US"/>
          </a:p>
        </p:txBody>
      </p:sp>
      <p:sp>
        <p:nvSpPr>
          <p:cNvPr id="6" name="Footer Placeholder 5"/>
          <p:cNvSpPr>
            <a:spLocks noGrp="1"/>
          </p:cNvSpPr>
          <p:nvPr>
            <p:ph type="ftr" sz="quarter" idx="11"/>
          </p:nvPr>
        </p:nvSpPr>
        <p:spPr>
          <a:xfrm>
            <a:off x="804672" y="6227064"/>
            <a:ext cx="5942203" cy="320040"/>
          </a:xfrm>
        </p:spPr>
        <p:txBody>
          <a:bodyPr/>
          <a:lstStyle/>
          <a:p>
            <a:endParaRPr lang="en-US"/>
          </a:p>
        </p:txBody>
      </p:sp>
      <p:sp>
        <p:nvSpPr>
          <p:cNvPr id="7" name="Slide Number Placeholder 6"/>
          <p:cNvSpPr>
            <a:spLocks noGrp="1"/>
          </p:cNvSpPr>
          <p:nvPr>
            <p:ph type="sldNum" sz="quarter" idx="12"/>
          </p:nvPr>
        </p:nvSpPr>
        <p:spPr>
          <a:xfrm>
            <a:off x="5828377" y="320040"/>
            <a:ext cx="914400" cy="320040"/>
          </a:xfrm>
        </p:spPr>
        <p:txBody>
          <a:bodyPr/>
          <a:lstStyle/>
          <a:p>
            <a:fld id="{BAE7BDDF-1909-4147-AAC4-0A8A8923A656}" type="slidenum">
              <a:rPr lang="en-US" smtClean="0"/>
              <a:t>‹#›</a:t>
            </a:fld>
            <a:endParaRPr lang="en-US"/>
          </a:p>
        </p:txBody>
      </p:sp>
    </p:spTree>
    <p:extLst>
      <p:ext uri="{BB962C8B-B14F-4D97-AF65-F5344CB8AC3E}">
        <p14:creationId xmlns:p14="http://schemas.microsoft.com/office/powerpoint/2010/main" val="749522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91161" y="2358391"/>
            <a:ext cx="3498667" cy="2456485"/>
          </a:xfrm>
          <a:prstGeom prst="rect">
            <a:avLst/>
          </a:prstGeom>
        </p:spPr>
        <p:txBody>
          <a:bodyPr vert="horz" lIns="228600" tIns="228600" rIns="228600" bIns="22860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434982" y="794719"/>
            <a:ext cx="5950036" cy="52570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04672" y="320040"/>
            <a:ext cx="3657600" cy="320040"/>
          </a:xfrm>
          <a:prstGeom prst="rect">
            <a:avLst/>
          </a:prstGeom>
        </p:spPr>
        <p:txBody>
          <a:bodyPr vert="horz" lIns="91440" tIns="45720" rIns="91440" bIns="45720" rtlCol="0" anchor="ctr"/>
          <a:lstStyle>
            <a:lvl1pPr algn="l">
              <a:defRPr sz="1000">
                <a:solidFill>
                  <a:schemeClr val="tx1">
                    <a:tint val="75000"/>
                  </a:schemeClr>
                </a:solidFill>
              </a:defRPr>
            </a:lvl1pPr>
          </a:lstStyle>
          <a:p>
            <a:fld id="{3AE7A913-DFE7-4542-8B21-30AA4F7D5732}" type="datetimeFigureOut">
              <a:rPr lang="en-US" smtClean="0"/>
              <a:t>2/18/25</a:t>
            </a:fld>
            <a:endParaRPr lang="en-US"/>
          </a:p>
        </p:txBody>
      </p:sp>
      <p:sp>
        <p:nvSpPr>
          <p:cNvPr id="5" name="Footer Placeholder 4"/>
          <p:cNvSpPr>
            <a:spLocks noGrp="1"/>
          </p:cNvSpPr>
          <p:nvPr>
            <p:ph type="ftr" sz="quarter" idx="3"/>
          </p:nvPr>
        </p:nvSpPr>
        <p:spPr>
          <a:xfrm>
            <a:off x="804672" y="6227064"/>
            <a:ext cx="10588752" cy="320040"/>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469880" y="320040"/>
            <a:ext cx="914400" cy="320040"/>
          </a:xfrm>
          <a:prstGeom prst="rect">
            <a:avLst/>
          </a:prstGeom>
        </p:spPr>
        <p:txBody>
          <a:bodyPr vert="horz" lIns="91440" tIns="45720" rIns="91440" bIns="45720" rtlCol="0" anchor="ctr"/>
          <a:lstStyle>
            <a:lvl1pPr algn="r">
              <a:defRPr sz="1000">
                <a:solidFill>
                  <a:schemeClr val="tx1">
                    <a:tint val="75000"/>
                  </a:schemeClr>
                </a:solidFill>
              </a:defRPr>
            </a:lvl1pPr>
          </a:lstStyle>
          <a:p>
            <a:fld id="{BAE7BDDF-1909-4147-AAC4-0A8A8923A656}" type="slidenum">
              <a:rPr lang="en-US" smtClean="0"/>
              <a:t>‹#›</a:t>
            </a:fld>
            <a:endParaRPr lang="en-US"/>
          </a:p>
        </p:txBody>
      </p:sp>
    </p:spTree>
    <p:extLst>
      <p:ext uri="{BB962C8B-B14F-4D97-AF65-F5344CB8AC3E}">
        <p14:creationId xmlns:p14="http://schemas.microsoft.com/office/powerpoint/2010/main" val="273927602"/>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Lst>
  <p:txStyles>
    <p:titleStyle>
      <a:lvl1pPr algn="ctr" defTabSz="914400" rtl="0" eaLnBrk="1" latinLnBrk="0" hangingPunct="1">
        <a:lnSpc>
          <a:spcPct val="85000"/>
        </a:lnSpc>
        <a:spcBef>
          <a:spcPct val="0"/>
        </a:spcBef>
        <a:buNone/>
        <a:defRPr sz="4000" b="0" i="0" kern="1200" cap="none" spc="-15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hyperlink" Target="https://www.kimballgroup.com/data-warehouse-business-intelligence-resources/books/data-warehouse-dw-toolki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6EE037C-0F40-CB1D-0230-2F24D8149FFA}"/>
              </a:ext>
            </a:extLst>
          </p:cNvPr>
          <p:cNvSpPr>
            <a:spLocks noGrp="1"/>
          </p:cNvSpPr>
          <p:nvPr>
            <p:ph type="ctrTitle"/>
          </p:nvPr>
        </p:nvSpPr>
        <p:spPr>
          <a:xfrm>
            <a:off x="1977885" y="2774144"/>
            <a:ext cx="8236226" cy="1005302"/>
          </a:xfrm>
        </p:spPr>
        <p:txBody>
          <a:bodyPr/>
          <a:lstStyle/>
          <a:p>
            <a:r>
              <a:rPr lang="en-US" dirty="0">
                <a:latin typeface="Calibri" panose="020F0502020204030204" pitchFamily="34" charset="0"/>
                <a:cs typeface="Calibri" panose="020F0502020204030204" pitchFamily="34" charset="0"/>
              </a:rPr>
              <a:t>Data Warehousing</a:t>
            </a:r>
          </a:p>
        </p:txBody>
      </p:sp>
      <p:sp>
        <p:nvSpPr>
          <p:cNvPr id="2" name="TextBox 1">
            <a:extLst>
              <a:ext uri="{FF2B5EF4-FFF2-40B4-BE49-F238E27FC236}">
                <a16:creationId xmlns:a16="http://schemas.microsoft.com/office/drawing/2014/main" id="{8D2107B3-E43A-6C95-EEEB-CD12A3399733}"/>
              </a:ext>
            </a:extLst>
          </p:cNvPr>
          <p:cNvSpPr txBox="1"/>
          <p:nvPr/>
        </p:nvSpPr>
        <p:spPr>
          <a:xfrm>
            <a:off x="3620450" y="3982386"/>
            <a:ext cx="4951099" cy="478272"/>
          </a:xfrm>
          <a:prstGeom prst="rect">
            <a:avLst/>
          </a:prstGeom>
          <a:noFill/>
        </p:spPr>
        <p:txBody>
          <a:bodyPr wrap="none" rtlCol="0">
            <a:spAutoFit/>
          </a:bodyPr>
          <a:lstStyle/>
          <a:p>
            <a:pPr algn="l">
              <a:lnSpc>
                <a:spcPct val="110000"/>
              </a:lnSpc>
              <a:spcBef>
                <a:spcPts val="900"/>
              </a:spcBef>
            </a:pPr>
            <a:r>
              <a:rPr lang="en-US" sz="2400" dirty="0">
                <a:solidFill>
                  <a:schemeClr val="bg1"/>
                </a:solidFill>
                <a:latin typeface="Calibri" panose="020F0502020204030204" pitchFamily="34" charset="0"/>
                <a:cs typeface="Calibri" panose="020F0502020204030204" pitchFamily="34" charset="0"/>
              </a:rPr>
              <a:t>Theory, Architecture, and Applications</a:t>
            </a:r>
          </a:p>
        </p:txBody>
      </p:sp>
      <p:sp>
        <p:nvSpPr>
          <p:cNvPr id="3" name="TextBox 2">
            <a:extLst>
              <a:ext uri="{FF2B5EF4-FFF2-40B4-BE49-F238E27FC236}">
                <a16:creationId xmlns:a16="http://schemas.microsoft.com/office/drawing/2014/main" id="{602C0EE2-C2B0-1AC2-FDA1-FDBD527C71F7}"/>
              </a:ext>
            </a:extLst>
          </p:cNvPr>
          <p:cNvSpPr txBox="1"/>
          <p:nvPr/>
        </p:nvSpPr>
        <p:spPr>
          <a:xfrm>
            <a:off x="4444743" y="2167247"/>
            <a:ext cx="3302511" cy="606897"/>
          </a:xfrm>
          <a:prstGeom prst="rect">
            <a:avLst/>
          </a:prstGeom>
          <a:noFill/>
        </p:spPr>
        <p:txBody>
          <a:bodyPr wrap="square" rtlCol="0">
            <a:spAutoFit/>
          </a:bodyPr>
          <a:lstStyle/>
          <a:p>
            <a:pPr algn="l">
              <a:lnSpc>
                <a:spcPct val="110000"/>
              </a:lnSpc>
              <a:spcBef>
                <a:spcPts val="900"/>
              </a:spcBef>
            </a:pPr>
            <a:r>
              <a:rPr lang="en-US" sz="3200" dirty="0">
                <a:solidFill>
                  <a:schemeClr val="bg1"/>
                </a:solidFill>
                <a:latin typeface="Calibri" panose="020F0502020204030204" pitchFamily="34" charset="0"/>
                <a:cs typeface="Calibri" panose="020F0502020204030204" pitchFamily="34" charset="0"/>
              </a:rPr>
              <a:t>An Introduction to</a:t>
            </a:r>
          </a:p>
        </p:txBody>
      </p:sp>
    </p:spTree>
    <p:extLst>
      <p:ext uri="{BB962C8B-B14F-4D97-AF65-F5344CB8AC3E}">
        <p14:creationId xmlns:p14="http://schemas.microsoft.com/office/powerpoint/2010/main" val="33312855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The Kimball Methodology: Dimensions (dims)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09600" y="1178556"/>
            <a:ext cx="5330953" cy="5222243"/>
          </a:xfrm>
        </p:spPr>
        <p:txBody>
          <a:bodyPr>
            <a:normAutofit lnSpcReduction="10000"/>
          </a:bodyPr>
          <a:lstStyle/>
          <a:p>
            <a:pPr marL="0" indent="0">
              <a:buNone/>
            </a:pPr>
            <a:r>
              <a:rPr lang="en-US" sz="1400" dirty="0">
                <a:latin typeface="Calibri" panose="020F0502020204030204" pitchFamily="34" charset="0"/>
                <a:cs typeface="Calibri" panose="020F0502020204030204" pitchFamily="34" charset="0"/>
              </a:rPr>
              <a:t>Some of the most common types of dimension tables are:</a:t>
            </a:r>
          </a:p>
          <a:p>
            <a:r>
              <a:rPr lang="en-US" sz="1400" dirty="0">
                <a:latin typeface="Calibri" panose="020F0502020204030204" pitchFamily="34" charset="0"/>
                <a:cs typeface="Calibri" panose="020F0502020204030204" pitchFamily="34" charset="0"/>
              </a:rPr>
              <a:t>Calendar Date Dimension (dim date)</a:t>
            </a:r>
          </a:p>
          <a:p>
            <a:pPr marL="225425" lvl="1" indent="0">
              <a:buNone/>
            </a:pPr>
            <a:r>
              <a:rPr lang="en-US" b="0" i="0" dirty="0">
                <a:solidFill>
                  <a:srgbClr val="202122"/>
                </a:solidFill>
                <a:effectLst/>
                <a:latin typeface="Calibri" panose="020F0502020204030204" pitchFamily="34" charset="0"/>
                <a:cs typeface="Calibri" panose="020F0502020204030204" pitchFamily="34" charset="0"/>
              </a:rPr>
              <a:t>A special type of dimension that </a:t>
            </a:r>
            <a:r>
              <a:rPr lang="en-US" b="0" i="0" u="sng" dirty="0">
                <a:solidFill>
                  <a:srgbClr val="202122"/>
                </a:solidFill>
                <a:effectLst/>
                <a:latin typeface="Calibri" panose="020F0502020204030204" pitchFamily="34" charset="0"/>
                <a:cs typeface="Calibri" panose="020F0502020204030204" pitchFamily="34" charset="0"/>
              </a:rPr>
              <a:t>can be used to represent dates with a granularity of a day</a:t>
            </a:r>
            <a:r>
              <a:rPr lang="en-US" b="0" i="0" dirty="0">
                <a:solidFill>
                  <a:srgbClr val="202122"/>
                </a:solidFill>
                <a:effectLst/>
                <a:latin typeface="Calibri" panose="020F0502020204030204" pitchFamily="34" charset="0"/>
                <a:cs typeface="Calibri" panose="020F0502020204030204" pitchFamily="34" charset="0"/>
              </a:rPr>
              <a:t>. The date dimension can include other attributes like the week of the year, or flags representing work days, holidays, etc. It could also include special rows representing not known dates, or yet to be defined dates. The </a:t>
            </a:r>
            <a:r>
              <a:rPr lang="en-US" b="0" i="0" u="sng" dirty="0">
                <a:solidFill>
                  <a:srgbClr val="202122"/>
                </a:solidFill>
                <a:effectLst/>
                <a:latin typeface="Calibri" panose="020F0502020204030204" pitchFamily="34" charset="0"/>
                <a:cs typeface="Calibri" panose="020F0502020204030204" pitchFamily="34" charset="0"/>
              </a:rPr>
              <a:t>date dimension should be initialized with all the required dates</a:t>
            </a:r>
            <a:r>
              <a:rPr lang="en-US" b="0" i="0" dirty="0">
                <a:solidFill>
                  <a:srgbClr val="202122"/>
                </a:solidFill>
                <a:effectLst/>
                <a:latin typeface="Calibri" panose="020F0502020204030204" pitchFamily="34" charset="0"/>
                <a:cs typeface="Calibri" panose="020F0502020204030204" pitchFamily="34" charset="0"/>
              </a:rPr>
              <a:t>, say the next 10 years of dates, or more if required, or past dates if events in the past are handled.</a:t>
            </a:r>
          </a:p>
          <a:p>
            <a:r>
              <a:rPr lang="en-US" sz="1400" b="0" i="0" dirty="0">
                <a:solidFill>
                  <a:srgbClr val="242424"/>
                </a:solidFill>
                <a:effectLst/>
                <a:latin typeface="Calibri" panose="020F0502020204030204" pitchFamily="34" charset="0"/>
                <a:cs typeface="Calibri" panose="020F0502020204030204" pitchFamily="34" charset="0"/>
              </a:rPr>
              <a:t>Junk Dimension</a:t>
            </a:r>
          </a:p>
          <a:p>
            <a:pPr marL="225425" lvl="1" indent="0">
              <a:buNone/>
            </a:pPr>
            <a:r>
              <a:rPr lang="en-US" dirty="0">
                <a:solidFill>
                  <a:srgbClr val="242424"/>
                </a:solidFill>
                <a:latin typeface="Calibri" panose="020F0502020204030204" pitchFamily="34" charset="0"/>
                <a:cs typeface="Calibri" panose="020F0502020204030204" pitchFamily="34" charset="0"/>
              </a:rPr>
              <a:t>A junk dimension is a </a:t>
            </a:r>
            <a:r>
              <a:rPr lang="en-US" u="sng" dirty="0">
                <a:solidFill>
                  <a:srgbClr val="242424"/>
                </a:solidFill>
                <a:latin typeface="Calibri" panose="020F0502020204030204" pitchFamily="34" charset="0"/>
                <a:cs typeface="Calibri" panose="020F0502020204030204" pitchFamily="34" charset="0"/>
              </a:rPr>
              <a:t>cartesian product of every possible combination of values for a set of attributes</a:t>
            </a:r>
            <a:r>
              <a:rPr lang="en-US" dirty="0">
                <a:solidFill>
                  <a:srgbClr val="242424"/>
                </a:solidFill>
                <a:latin typeface="Calibri" panose="020F0502020204030204" pitchFamily="34" charset="0"/>
                <a:cs typeface="Calibri" panose="020F0502020204030204" pitchFamily="34" charset="0"/>
              </a:rPr>
              <a:t>. It usually consists of attributes that do not belong in the fact table or in any of the existing dimension tables.</a:t>
            </a:r>
            <a:endParaRPr lang="en-US" sz="1400" b="0" i="0" dirty="0">
              <a:solidFill>
                <a:srgbClr val="242424"/>
              </a:solidFill>
              <a:effectLst/>
              <a:latin typeface="Calibri" panose="020F0502020204030204" pitchFamily="34" charset="0"/>
              <a:cs typeface="Calibri" panose="020F0502020204030204" pitchFamily="34" charset="0"/>
            </a:endParaRPr>
          </a:p>
          <a:p>
            <a:r>
              <a:rPr lang="en-US" sz="1400" b="0" i="0" dirty="0">
                <a:solidFill>
                  <a:srgbClr val="242424"/>
                </a:solidFill>
                <a:effectLst/>
                <a:latin typeface="Calibri" panose="020F0502020204030204" pitchFamily="34" charset="0"/>
                <a:cs typeface="Calibri" panose="020F0502020204030204" pitchFamily="34" charset="0"/>
              </a:rPr>
              <a:t>Slowly Changing Dimension (SCD)</a:t>
            </a:r>
          </a:p>
          <a:p>
            <a:pPr marL="225425" lvl="1" indent="0">
              <a:buNone/>
            </a:pPr>
            <a:r>
              <a:rPr lang="en-US" b="0" i="0" dirty="0">
                <a:solidFill>
                  <a:srgbClr val="242424"/>
                </a:solidFill>
                <a:effectLst/>
                <a:latin typeface="Calibri" panose="020F0502020204030204" pitchFamily="34" charset="0"/>
                <a:cs typeface="Calibri" panose="020F0502020204030204" pitchFamily="34" charset="0"/>
              </a:rPr>
              <a:t>A slowly changing dimension is a </a:t>
            </a:r>
            <a:r>
              <a:rPr lang="en-US" b="0" i="0" u="sng" dirty="0">
                <a:solidFill>
                  <a:srgbClr val="242424"/>
                </a:solidFill>
                <a:effectLst/>
                <a:latin typeface="Calibri" panose="020F0502020204030204" pitchFamily="34" charset="0"/>
                <a:cs typeface="Calibri" panose="020F0502020204030204" pitchFamily="34" charset="0"/>
              </a:rPr>
              <a:t>set of data attributes that change slowly over a period of time rather than changing regularly </a:t>
            </a:r>
            <a:r>
              <a:rPr lang="en-US" b="0" i="0" dirty="0">
                <a:solidFill>
                  <a:srgbClr val="242424"/>
                </a:solidFill>
                <a:effectLst/>
                <a:latin typeface="Calibri" panose="020F0502020204030204" pitchFamily="34" charset="0"/>
                <a:cs typeface="Calibri" panose="020F0502020204030204" pitchFamily="34" charset="0"/>
              </a:rPr>
              <a:t>e.g. address or name. These attributes can change over a period of time and that will get combined as a slowly changing dimension.</a:t>
            </a:r>
          </a:p>
          <a:p>
            <a:pPr marL="0" indent="0">
              <a:buNone/>
            </a:pPr>
            <a:endParaRPr lang="en-US" sz="14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6354417" y="1304507"/>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C2EC7A2-C42B-5929-69C9-50089CF3FF06}"/>
              </a:ext>
            </a:extLst>
          </p:cNvPr>
          <p:cNvSpPr txBox="1"/>
          <p:nvPr/>
        </p:nvSpPr>
        <p:spPr>
          <a:xfrm>
            <a:off x="6816575" y="1178557"/>
            <a:ext cx="5043436" cy="3479735"/>
          </a:xfrm>
          <a:prstGeom prst="rect">
            <a:avLst/>
          </a:prstGeom>
          <a:noFill/>
        </p:spPr>
        <p:txBody>
          <a:bodyPr wrap="square" rtlCol="0">
            <a:spAutoFit/>
          </a:bodyPr>
          <a:lstStyle/>
          <a:p>
            <a:pPr algn="l">
              <a:lnSpc>
                <a:spcPct val="110000"/>
              </a:lnSpc>
              <a:spcBef>
                <a:spcPts val="900"/>
              </a:spcBef>
            </a:pPr>
            <a:r>
              <a:rPr lang="en-US" sz="1600" dirty="0">
                <a:latin typeface="Calibri" panose="020F0502020204030204" pitchFamily="34" charset="0"/>
                <a:cs typeface="Calibri" panose="020F0502020204030204" pitchFamily="34" charset="0"/>
              </a:rPr>
              <a:t>The 3 most common types of SCDs are:</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Type 0 (Retain original)</a:t>
            </a:r>
          </a:p>
          <a:p>
            <a:pPr lvl="1">
              <a:lnSpc>
                <a:spcPct val="110000"/>
              </a:lnSpc>
              <a:spcBef>
                <a:spcPts val="900"/>
              </a:spcBef>
            </a:pPr>
            <a:r>
              <a:rPr lang="en-US" sz="1600" dirty="0">
                <a:latin typeface="Calibri" panose="020F0502020204030204" pitchFamily="34" charset="0"/>
                <a:cs typeface="Calibri" panose="020F0502020204030204" pitchFamily="34" charset="0"/>
              </a:rPr>
              <a:t>No history is saved. Data remains static</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Type 1 (Overwrite)</a:t>
            </a:r>
          </a:p>
          <a:p>
            <a:pPr lvl="1">
              <a:lnSpc>
                <a:spcPct val="110000"/>
              </a:lnSpc>
              <a:spcBef>
                <a:spcPts val="900"/>
              </a:spcBef>
            </a:pPr>
            <a:r>
              <a:rPr lang="en-US" sz="1600" dirty="0">
                <a:latin typeface="Calibri" panose="020F0502020204030204" pitchFamily="34" charset="0"/>
                <a:cs typeface="Calibri" panose="020F0502020204030204" pitchFamily="34" charset="0"/>
              </a:rPr>
              <a:t>Old values are overwritten with new values. No historical data is saved.</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Type 2 (Add new row)</a:t>
            </a:r>
          </a:p>
          <a:p>
            <a:pPr lvl="1">
              <a:lnSpc>
                <a:spcPct val="110000"/>
              </a:lnSpc>
              <a:spcBef>
                <a:spcPts val="900"/>
              </a:spcBef>
            </a:pPr>
            <a:r>
              <a:rPr lang="en-US" sz="1600" dirty="0">
                <a:latin typeface="Calibri" panose="020F0502020204030204" pitchFamily="34" charset="0"/>
                <a:cs typeface="Calibri" panose="020F0502020204030204" pitchFamily="34" charset="0"/>
              </a:rPr>
              <a:t>A new row is created with either a start date / end date or a version for a new value. This creates history.</a:t>
            </a:r>
          </a:p>
        </p:txBody>
      </p:sp>
      <p:pic>
        <p:nvPicPr>
          <p:cNvPr id="6150" name="Picture 6" descr="Dimension - Wikipedia">
            <a:extLst>
              <a:ext uri="{FF2B5EF4-FFF2-40B4-BE49-F238E27FC236}">
                <a16:creationId xmlns:a16="http://schemas.microsoft.com/office/drawing/2014/main" id="{8A35854E-D36E-8559-A865-3C6833CD2E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9640" y="4701452"/>
            <a:ext cx="4879692" cy="1594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1775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Data Warehouse vs Data Mart</a:t>
            </a:r>
          </a:p>
        </p:txBody>
      </p:sp>
      <p:sp>
        <p:nvSpPr>
          <p:cNvPr id="6" name="Content Placeholder 5">
            <a:extLst>
              <a:ext uri="{FF2B5EF4-FFF2-40B4-BE49-F238E27FC236}">
                <a16:creationId xmlns:a16="http://schemas.microsoft.com/office/drawing/2014/main" id="{091F22DE-B22B-1C11-1C70-FC121721B3C8}"/>
              </a:ext>
            </a:extLst>
          </p:cNvPr>
          <p:cNvSpPr>
            <a:spLocks noGrp="1"/>
          </p:cNvSpPr>
          <p:nvPr>
            <p:ph idx="1"/>
          </p:nvPr>
        </p:nvSpPr>
        <p:spPr>
          <a:xfrm>
            <a:off x="3257167" y="1046257"/>
            <a:ext cx="1827489" cy="405024"/>
          </a:xfrm>
        </p:spPr>
        <p:txBody>
          <a:bodyPr/>
          <a:lstStyle/>
          <a:p>
            <a:pPr marL="0" indent="0" algn="ctr">
              <a:buNone/>
            </a:pPr>
            <a:r>
              <a:rPr lang="en-US" sz="1800" b="1" dirty="0">
                <a:latin typeface="Calibri" panose="020F0502020204030204" pitchFamily="34" charset="0"/>
                <a:cs typeface="Calibri" panose="020F0502020204030204" pitchFamily="34" charset="0"/>
              </a:rPr>
              <a:t>Data Warehouse</a:t>
            </a:r>
          </a:p>
        </p:txBody>
      </p:sp>
      <p:sp>
        <p:nvSpPr>
          <p:cNvPr id="7" name="TextBox 6">
            <a:extLst>
              <a:ext uri="{FF2B5EF4-FFF2-40B4-BE49-F238E27FC236}">
                <a16:creationId xmlns:a16="http://schemas.microsoft.com/office/drawing/2014/main" id="{857A5EBE-A050-4CAB-CC10-4BC3E3084C16}"/>
              </a:ext>
            </a:extLst>
          </p:cNvPr>
          <p:cNvSpPr txBox="1"/>
          <p:nvPr/>
        </p:nvSpPr>
        <p:spPr>
          <a:xfrm>
            <a:off x="8840959" y="1060688"/>
            <a:ext cx="1164551" cy="801886"/>
          </a:xfrm>
          <a:prstGeom prst="rect">
            <a:avLst/>
          </a:prstGeom>
          <a:noFill/>
        </p:spPr>
        <p:txBody>
          <a:bodyPr wrap="none" rtlCol="0">
            <a:spAutoFit/>
          </a:bodyPr>
          <a:lstStyle/>
          <a:p>
            <a:pPr algn="ctr">
              <a:lnSpc>
                <a:spcPct val="110000"/>
              </a:lnSpc>
              <a:spcBef>
                <a:spcPts val="900"/>
              </a:spcBef>
            </a:pPr>
            <a:r>
              <a:rPr lang="en-US" b="1" dirty="0">
                <a:latin typeface="Calibri" panose="020F0502020204030204" pitchFamily="34" charset="0"/>
                <a:cs typeface="Calibri" panose="020F0502020204030204" pitchFamily="34" charset="0"/>
              </a:rPr>
              <a:t>Data Mart</a:t>
            </a:r>
          </a:p>
          <a:p>
            <a:pPr algn="l">
              <a:lnSpc>
                <a:spcPct val="110000"/>
              </a:lnSpc>
              <a:spcBef>
                <a:spcPts val="900"/>
              </a:spcBef>
            </a:pPr>
            <a:endParaRPr lang="en-US" dirty="0">
              <a:latin typeface="Calibri" panose="020F0502020204030204" pitchFamily="34" charset="0"/>
              <a:cs typeface="Calibri" panose="020F0502020204030204" pitchFamily="34" charset="0"/>
            </a:endParaRPr>
          </a:p>
        </p:txBody>
      </p:sp>
      <p:cxnSp>
        <p:nvCxnSpPr>
          <p:cNvPr id="8" name="Straight Connector 7">
            <a:extLst>
              <a:ext uri="{FF2B5EF4-FFF2-40B4-BE49-F238E27FC236}">
                <a16:creationId xmlns:a16="http://schemas.microsoft.com/office/drawing/2014/main" id="{C72A13DC-8153-E7AD-0D9B-8A8FAFF1638C}"/>
              </a:ext>
              <a:ext uri="{C183D7F6-B498-43B3-948B-1728B52AA6E4}">
                <adec:decorative xmlns:adec="http://schemas.microsoft.com/office/drawing/2017/decorative" val="1"/>
              </a:ext>
            </a:extLst>
          </p:cNvPr>
          <p:cNvCxnSpPr>
            <a:cxnSpLocks/>
          </p:cNvCxnSpPr>
          <p:nvPr/>
        </p:nvCxnSpPr>
        <p:spPr>
          <a:xfrm>
            <a:off x="6620158" y="1524031"/>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C6F8CB8C-FB3C-6D26-7D21-6757D453084E}"/>
              </a:ext>
            </a:extLst>
          </p:cNvPr>
          <p:cNvSpPr txBox="1"/>
          <p:nvPr/>
        </p:nvSpPr>
        <p:spPr>
          <a:xfrm>
            <a:off x="294145" y="1530793"/>
            <a:ext cx="1401346" cy="4977581"/>
          </a:xfrm>
          <a:prstGeom prst="rect">
            <a:avLst/>
          </a:prstGeom>
          <a:noFill/>
        </p:spPr>
        <p:txBody>
          <a:bodyPr wrap="none" rtlCol="0">
            <a:spAutoFit/>
          </a:bodyPr>
          <a:lstStyle/>
          <a:p>
            <a:pPr algn="l">
              <a:lnSpc>
                <a:spcPct val="110000"/>
              </a:lnSpc>
              <a:spcBef>
                <a:spcPts val="900"/>
              </a:spcBef>
            </a:pPr>
            <a:r>
              <a:rPr lang="en-US" sz="1600" b="1" dirty="0">
                <a:latin typeface="Calibri" panose="020F0502020204030204" pitchFamily="34" charset="0"/>
                <a:cs typeface="Calibri" panose="020F0502020204030204" pitchFamily="34" charset="0"/>
              </a:rPr>
              <a:t>Focus</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Data sources</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Data volume</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Data structure</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Ownership</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Data analysis</a:t>
            </a:r>
          </a:p>
          <a:p>
            <a:pPr algn="l">
              <a:lnSpc>
                <a:spcPct val="110000"/>
              </a:lnSpc>
              <a:spcBef>
                <a:spcPts val="900"/>
              </a:spcBef>
            </a:pPr>
            <a:endParaRPr lang="en-US" sz="1600" b="1" dirty="0">
              <a:latin typeface="Calibri" panose="020F0502020204030204" pitchFamily="34" charset="0"/>
              <a:cs typeface="Calibri" panose="020F0502020204030204" pitchFamily="34" charset="0"/>
            </a:endParaRPr>
          </a:p>
          <a:p>
            <a:pPr algn="l">
              <a:lnSpc>
                <a:spcPct val="110000"/>
              </a:lnSpc>
              <a:spcBef>
                <a:spcPts val="900"/>
              </a:spcBef>
            </a:pPr>
            <a:r>
              <a:rPr lang="en-US" sz="1600" b="1" dirty="0">
                <a:latin typeface="Calibri" panose="020F0502020204030204" pitchFamily="34" charset="0"/>
                <a:cs typeface="Calibri" panose="020F0502020204030204" pitchFamily="34" charset="0"/>
              </a:rPr>
              <a:t>Cost</a:t>
            </a:r>
          </a:p>
        </p:txBody>
      </p:sp>
      <p:sp>
        <p:nvSpPr>
          <p:cNvPr id="10" name="TextBox 9">
            <a:extLst>
              <a:ext uri="{FF2B5EF4-FFF2-40B4-BE49-F238E27FC236}">
                <a16:creationId xmlns:a16="http://schemas.microsoft.com/office/drawing/2014/main" id="{35233AE6-0AB0-5381-D955-86E486E29355}"/>
              </a:ext>
            </a:extLst>
          </p:cNvPr>
          <p:cNvSpPr txBox="1"/>
          <p:nvPr/>
        </p:nvSpPr>
        <p:spPr>
          <a:xfrm>
            <a:off x="2024053" y="1607522"/>
            <a:ext cx="4380759" cy="317395"/>
          </a:xfrm>
          <a:prstGeom prst="rect">
            <a:avLst/>
          </a:prstGeom>
          <a:noFill/>
        </p:spPr>
        <p:txBody>
          <a:bodyPr wrap="squar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Central repository for shared data across an organization</a:t>
            </a:r>
          </a:p>
        </p:txBody>
      </p:sp>
      <p:sp>
        <p:nvSpPr>
          <p:cNvPr id="11" name="TextBox 10">
            <a:extLst>
              <a:ext uri="{FF2B5EF4-FFF2-40B4-BE49-F238E27FC236}">
                <a16:creationId xmlns:a16="http://schemas.microsoft.com/office/drawing/2014/main" id="{77E0F208-EAB1-4757-8EF6-88612449622D}"/>
              </a:ext>
            </a:extLst>
          </p:cNvPr>
          <p:cNvSpPr txBox="1"/>
          <p:nvPr/>
        </p:nvSpPr>
        <p:spPr>
          <a:xfrm>
            <a:off x="7091506" y="1597706"/>
            <a:ext cx="4757456"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Subset of a data warehouse that serves a specific business unit</a:t>
            </a:r>
          </a:p>
        </p:txBody>
      </p:sp>
      <p:sp>
        <p:nvSpPr>
          <p:cNvPr id="12" name="TextBox 11">
            <a:extLst>
              <a:ext uri="{FF2B5EF4-FFF2-40B4-BE49-F238E27FC236}">
                <a16:creationId xmlns:a16="http://schemas.microsoft.com/office/drawing/2014/main" id="{22B4A427-1284-F35E-A101-475E467A41F3}"/>
              </a:ext>
            </a:extLst>
          </p:cNvPr>
          <p:cNvSpPr txBox="1"/>
          <p:nvPr/>
        </p:nvSpPr>
        <p:spPr>
          <a:xfrm>
            <a:off x="1966124" y="2325849"/>
            <a:ext cx="4555093"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Can contain data from hundreds of sources and applications</a:t>
            </a:r>
          </a:p>
        </p:txBody>
      </p:sp>
      <p:sp>
        <p:nvSpPr>
          <p:cNvPr id="13" name="TextBox 12">
            <a:extLst>
              <a:ext uri="{FF2B5EF4-FFF2-40B4-BE49-F238E27FC236}">
                <a16:creationId xmlns:a16="http://schemas.microsoft.com/office/drawing/2014/main" id="{AC7F7248-D21C-5E33-36F6-CEB46C3DDE31}"/>
              </a:ext>
            </a:extLst>
          </p:cNvPr>
          <p:cNvSpPr txBox="1"/>
          <p:nvPr/>
        </p:nvSpPr>
        <p:spPr>
          <a:xfrm>
            <a:off x="6697560" y="2207354"/>
            <a:ext cx="5501318" cy="554383"/>
          </a:xfrm>
          <a:prstGeom prst="rect">
            <a:avLst/>
          </a:prstGeom>
          <a:noFill/>
        </p:spPr>
        <p:txBody>
          <a:bodyPr wrap="square" rtlCol="0">
            <a:spAutoFit/>
          </a:bodyPr>
          <a:lstStyle/>
          <a:p>
            <a:pPr algn="ctr">
              <a:lnSpc>
                <a:spcPct val="110000"/>
              </a:lnSpc>
              <a:spcBef>
                <a:spcPts val="900"/>
              </a:spcBef>
            </a:pPr>
            <a:r>
              <a:rPr lang="en-US" sz="1400" dirty="0">
                <a:latin typeface="Calibri" panose="020F0502020204030204" pitchFamily="34" charset="0"/>
                <a:cs typeface="Calibri" panose="020F0502020204030204" pitchFamily="34" charset="0"/>
              </a:rPr>
              <a:t>Sources data from a limited number of sources, such as a data warehouse or departmental databases</a:t>
            </a:r>
          </a:p>
        </p:txBody>
      </p:sp>
      <p:sp>
        <p:nvSpPr>
          <p:cNvPr id="14" name="TextBox 13">
            <a:extLst>
              <a:ext uri="{FF2B5EF4-FFF2-40B4-BE49-F238E27FC236}">
                <a16:creationId xmlns:a16="http://schemas.microsoft.com/office/drawing/2014/main" id="{5FEECC4B-F642-21ED-0311-EBD0BBFDC71A}"/>
              </a:ext>
            </a:extLst>
          </p:cNvPr>
          <p:cNvSpPr txBox="1"/>
          <p:nvPr/>
        </p:nvSpPr>
        <p:spPr>
          <a:xfrm>
            <a:off x="1829674" y="2984943"/>
            <a:ext cx="4790484" cy="554383"/>
          </a:xfrm>
          <a:prstGeom prst="rect">
            <a:avLst/>
          </a:prstGeom>
          <a:noFill/>
        </p:spPr>
        <p:txBody>
          <a:bodyPr wrap="square" rtlCol="0">
            <a:spAutoFit/>
          </a:bodyPr>
          <a:lstStyle/>
          <a:p>
            <a:pPr algn="ctr">
              <a:lnSpc>
                <a:spcPct val="110000"/>
              </a:lnSpc>
              <a:spcBef>
                <a:spcPts val="900"/>
              </a:spcBef>
            </a:pPr>
            <a:r>
              <a:rPr lang="en-US" sz="1400" dirty="0">
                <a:latin typeface="Calibri" panose="020F0502020204030204" pitchFamily="34" charset="0"/>
                <a:cs typeface="Calibri" panose="020F0502020204030204" pitchFamily="34" charset="0"/>
              </a:rPr>
              <a:t>Typically contains at least 100GB of data and can have many terabytes</a:t>
            </a:r>
          </a:p>
        </p:txBody>
      </p:sp>
      <p:sp>
        <p:nvSpPr>
          <p:cNvPr id="15" name="TextBox 14">
            <a:extLst>
              <a:ext uri="{FF2B5EF4-FFF2-40B4-BE49-F238E27FC236}">
                <a16:creationId xmlns:a16="http://schemas.microsoft.com/office/drawing/2014/main" id="{95AC4BEF-5D78-1B8B-EB9A-E89A88FA83E8}"/>
              </a:ext>
            </a:extLst>
          </p:cNvPr>
          <p:cNvSpPr txBox="1"/>
          <p:nvPr/>
        </p:nvSpPr>
        <p:spPr>
          <a:xfrm>
            <a:off x="7727236" y="3066453"/>
            <a:ext cx="3454600"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Usually much smaller than a data warehouse</a:t>
            </a:r>
          </a:p>
        </p:txBody>
      </p:sp>
      <p:sp>
        <p:nvSpPr>
          <p:cNvPr id="16" name="TextBox 15">
            <a:extLst>
              <a:ext uri="{FF2B5EF4-FFF2-40B4-BE49-F238E27FC236}">
                <a16:creationId xmlns:a16="http://schemas.microsoft.com/office/drawing/2014/main" id="{2D21B8B6-A6CA-E754-126D-E3A921CC2C1B}"/>
              </a:ext>
            </a:extLst>
          </p:cNvPr>
          <p:cNvSpPr txBox="1"/>
          <p:nvPr/>
        </p:nvSpPr>
        <p:spPr>
          <a:xfrm>
            <a:off x="2927125" y="3816863"/>
            <a:ext cx="2646750"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Stores data in a structured format</a:t>
            </a:r>
          </a:p>
        </p:txBody>
      </p:sp>
      <p:sp>
        <p:nvSpPr>
          <p:cNvPr id="17" name="TextBox 16">
            <a:extLst>
              <a:ext uri="{FF2B5EF4-FFF2-40B4-BE49-F238E27FC236}">
                <a16:creationId xmlns:a16="http://schemas.microsoft.com/office/drawing/2014/main" id="{36E81D1B-93D2-9D51-DF72-E0B41E30825A}"/>
              </a:ext>
            </a:extLst>
          </p:cNvPr>
          <p:cNvSpPr txBox="1"/>
          <p:nvPr/>
        </p:nvSpPr>
        <p:spPr>
          <a:xfrm>
            <a:off x="7255952" y="3816862"/>
            <a:ext cx="4431726"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Data integration process is more streamlined and targeted</a:t>
            </a:r>
          </a:p>
        </p:txBody>
      </p:sp>
      <p:sp>
        <p:nvSpPr>
          <p:cNvPr id="18" name="TextBox 17">
            <a:extLst>
              <a:ext uri="{FF2B5EF4-FFF2-40B4-BE49-F238E27FC236}">
                <a16:creationId xmlns:a16="http://schemas.microsoft.com/office/drawing/2014/main" id="{D47FF495-E71F-8237-DED8-CD8329BCDEB2}"/>
              </a:ext>
            </a:extLst>
          </p:cNvPr>
          <p:cNvSpPr txBox="1"/>
          <p:nvPr/>
        </p:nvSpPr>
        <p:spPr>
          <a:xfrm>
            <a:off x="2152570" y="4589684"/>
            <a:ext cx="4052007"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Owned by the organization’s data management team</a:t>
            </a:r>
          </a:p>
        </p:txBody>
      </p:sp>
      <p:sp>
        <p:nvSpPr>
          <p:cNvPr id="19" name="TextBox 18">
            <a:extLst>
              <a:ext uri="{FF2B5EF4-FFF2-40B4-BE49-F238E27FC236}">
                <a16:creationId xmlns:a16="http://schemas.microsoft.com/office/drawing/2014/main" id="{38A95A81-5C3E-144D-1357-5C27C073695F}"/>
              </a:ext>
            </a:extLst>
          </p:cNvPr>
          <p:cNvSpPr txBox="1"/>
          <p:nvPr/>
        </p:nvSpPr>
        <p:spPr>
          <a:xfrm>
            <a:off x="8079896" y="4577055"/>
            <a:ext cx="2766591"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Owned by the relevant department</a:t>
            </a:r>
          </a:p>
        </p:txBody>
      </p:sp>
      <p:sp>
        <p:nvSpPr>
          <p:cNvPr id="20" name="TextBox 19">
            <a:extLst>
              <a:ext uri="{FF2B5EF4-FFF2-40B4-BE49-F238E27FC236}">
                <a16:creationId xmlns:a16="http://schemas.microsoft.com/office/drawing/2014/main" id="{78DAB895-8997-3FB7-1293-9470405B6600}"/>
              </a:ext>
            </a:extLst>
          </p:cNvPr>
          <p:cNvSpPr txBox="1"/>
          <p:nvPr/>
        </p:nvSpPr>
        <p:spPr>
          <a:xfrm>
            <a:off x="3053457" y="5299372"/>
            <a:ext cx="2251322" cy="317395"/>
          </a:xfrm>
          <a:prstGeom prst="rect">
            <a:avLst/>
          </a:prstGeom>
          <a:noFill/>
        </p:spPr>
        <p:txBody>
          <a:bodyPr wrap="none" rtlCol="0">
            <a:spAutoFit/>
          </a:bodyPr>
          <a:lstStyle/>
          <a:p>
            <a:pPr algn="l">
              <a:lnSpc>
                <a:spcPct val="110000"/>
              </a:lnSpc>
              <a:spcBef>
                <a:spcPts val="900"/>
              </a:spcBef>
            </a:pPr>
            <a:r>
              <a:rPr lang="en-US" sz="1400" dirty="0">
                <a:latin typeface="Calibri" panose="020F0502020204030204" pitchFamily="34" charset="0"/>
                <a:cs typeface="Calibri" panose="020F0502020204030204" pitchFamily="34" charset="0"/>
              </a:rPr>
              <a:t>Designed for analytical work</a:t>
            </a:r>
          </a:p>
        </p:txBody>
      </p:sp>
      <p:sp>
        <p:nvSpPr>
          <p:cNvPr id="21" name="TextBox 20">
            <a:extLst>
              <a:ext uri="{FF2B5EF4-FFF2-40B4-BE49-F238E27FC236}">
                <a16:creationId xmlns:a16="http://schemas.microsoft.com/office/drawing/2014/main" id="{F46E0406-4711-DC68-F8D4-4B033A584901}"/>
              </a:ext>
            </a:extLst>
          </p:cNvPr>
          <p:cNvSpPr txBox="1"/>
          <p:nvPr/>
        </p:nvSpPr>
        <p:spPr>
          <a:xfrm>
            <a:off x="6775532" y="5230565"/>
            <a:ext cx="5345374" cy="554383"/>
          </a:xfrm>
          <a:prstGeom prst="rect">
            <a:avLst/>
          </a:prstGeom>
          <a:noFill/>
        </p:spPr>
        <p:txBody>
          <a:bodyPr wrap="square" rtlCol="0">
            <a:spAutoFit/>
          </a:bodyPr>
          <a:lstStyle/>
          <a:p>
            <a:pPr algn="ctr">
              <a:lnSpc>
                <a:spcPct val="110000"/>
              </a:lnSpc>
              <a:spcBef>
                <a:spcPts val="900"/>
              </a:spcBef>
            </a:pPr>
            <a:r>
              <a:rPr lang="en-US" sz="1400" dirty="0">
                <a:latin typeface="Calibri" panose="020F0502020204030204" pitchFamily="34" charset="0"/>
                <a:cs typeface="Calibri" panose="020F0502020204030204" pitchFamily="34" charset="0"/>
              </a:rPr>
              <a:t>Helps teams gain insights faster by providing a more focused approach to data integration</a:t>
            </a:r>
          </a:p>
        </p:txBody>
      </p:sp>
      <p:sp>
        <p:nvSpPr>
          <p:cNvPr id="22" name="TextBox 21">
            <a:extLst>
              <a:ext uri="{FF2B5EF4-FFF2-40B4-BE49-F238E27FC236}">
                <a16:creationId xmlns:a16="http://schemas.microsoft.com/office/drawing/2014/main" id="{6E33FFC6-95D8-C6ED-970D-3268FD238206}"/>
              </a:ext>
            </a:extLst>
          </p:cNvPr>
          <p:cNvSpPr txBox="1"/>
          <p:nvPr/>
        </p:nvSpPr>
        <p:spPr>
          <a:xfrm>
            <a:off x="1991319" y="6009060"/>
            <a:ext cx="4467194" cy="554383"/>
          </a:xfrm>
          <a:prstGeom prst="rect">
            <a:avLst/>
          </a:prstGeom>
          <a:noFill/>
        </p:spPr>
        <p:txBody>
          <a:bodyPr wrap="square" rtlCol="0">
            <a:spAutoFit/>
          </a:bodyPr>
          <a:lstStyle/>
          <a:p>
            <a:pPr algn="ctr">
              <a:lnSpc>
                <a:spcPct val="110000"/>
              </a:lnSpc>
              <a:spcBef>
                <a:spcPts val="900"/>
              </a:spcBef>
            </a:pPr>
            <a:r>
              <a:rPr lang="en-US" sz="1400" dirty="0">
                <a:latin typeface="Calibri" panose="020F0502020204030204" pitchFamily="34" charset="0"/>
                <a:cs typeface="Calibri" panose="020F0502020204030204" pitchFamily="34" charset="0"/>
              </a:rPr>
              <a:t>Can be more expensive, especially for large-scale analytics workloads</a:t>
            </a:r>
          </a:p>
        </p:txBody>
      </p:sp>
      <p:sp>
        <p:nvSpPr>
          <p:cNvPr id="23" name="TextBox 22">
            <a:extLst>
              <a:ext uri="{FF2B5EF4-FFF2-40B4-BE49-F238E27FC236}">
                <a16:creationId xmlns:a16="http://schemas.microsoft.com/office/drawing/2014/main" id="{61C31FAD-5401-8D1F-0CFA-1C68540516B8}"/>
              </a:ext>
            </a:extLst>
          </p:cNvPr>
          <p:cNvSpPr txBox="1"/>
          <p:nvPr/>
        </p:nvSpPr>
        <p:spPr>
          <a:xfrm>
            <a:off x="6998087" y="5960211"/>
            <a:ext cx="4850293" cy="554383"/>
          </a:xfrm>
          <a:prstGeom prst="rect">
            <a:avLst/>
          </a:prstGeom>
          <a:noFill/>
        </p:spPr>
        <p:txBody>
          <a:bodyPr wrap="square" rtlCol="0">
            <a:spAutoFit/>
          </a:bodyPr>
          <a:lstStyle/>
          <a:p>
            <a:pPr algn="ctr">
              <a:lnSpc>
                <a:spcPct val="110000"/>
              </a:lnSpc>
              <a:spcBef>
                <a:spcPts val="900"/>
              </a:spcBef>
            </a:pPr>
            <a:r>
              <a:rPr lang="en-US" sz="1400" dirty="0">
                <a:latin typeface="Calibri" panose="020F0502020204030204" pitchFamily="34" charset="0"/>
                <a:cs typeface="Calibri" panose="020F0502020204030204" pitchFamily="34" charset="0"/>
              </a:rPr>
              <a:t>Cost depends on the scale and complexity of the underlying data warehouse</a:t>
            </a:r>
          </a:p>
        </p:txBody>
      </p:sp>
      <p:cxnSp>
        <p:nvCxnSpPr>
          <p:cNvPr id="24" name="Straight Connector 23">
            <a:extLst>
              <a:ext uri="{FF2B5EF4-FFF2-40B4-BE49-F238E27FC236}">
                <a16:creationId xmlns:a16="http://schemas.microsoft.com/office/drawing/2014/main" id="{5EE7314F-B8F1-8E13-747B-603F80F5F33D}"/>
              </a:ext>
              <a:ext uri="{C183D7F6-B498-43B3-948B-1728B52AA6E4}">
                <adec:decorative xmlns:adec="http://schemas.microsoft.com/office/drawing/2017/decorative" val="1"/>
              </a:ext>
            </a:extLst>
          </p:cNvPr>
          <p:cNvCxnSpPr>
            <a:cxnSpLocks/>
          </p:cNvCxnSpPr>
          <p:nvPr/>
        </p:nvCxnSpPr>
        <p:spPr>
          <a:xfrm>
            <a:off x="1775670" y="1504879"/>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3486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OLAP Cubes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12647" y="1334324"/>
            <a:ext cx="5321013" cy="4992624"/>
          </a:xfrm>
        </p:spPr>
        <p:txBody>
          <a:bodyPr>
            <a:normAutofit lnSpcReduction="10000"/>
          </a:bodyPr>
          <a:lstStyle/>
          <a:p>
            <a:pPr marL="0" indent="0">
              <a:buNone/>
            </a:pPr>
            <a:r>
              <a:rPr lang="en-US" sz="1400" dirty="0">
                <a:latin typeface="Calibri" panose="020F0502020204030204" pitchFamily="34" charset="0"/>
                <a:cs typeface="Calibri" panose="020F0502020204030204" pitchFamily="34" charset="0"/>
              </a:rPr>
              <a:t>An OLAP cube is a data structure that overcomes the limitations of relational databases by providing rapid analysis of data. Cubes can display and sum large amounts of data while also providing users with searchable access to various data points.</a:t>
            </a:r>
          </a:p>
          <a:p>
            <a:pPr marL="0" indent="0">
              <a:buNone/>
            </a:pPr>
            <a:r>
              <a:rPr lang="en-US" sz="1400" dirty="0">
                <a:latin typeface="Calibri" panose="020F0502020204030204" pitchFamily="34" charset="0"/>
                <a:cs typeface="Calibri" panose="020F0502020204030204" pitchFamily="34" charset="0"/>
              </a:rPr>
              <a:t>Advantages:</a:t>
            </a:r>
          </a:p>
          <a:p>
            <a:pPr marL="0" indent="0">
              <a:buNone/>
            </a:pPr>
            <a:r>
              <a:rPr lang="en-US" sz="1400" dirty="0">
                <a:latin typeface="Calibri" panose="020F0502020204030204" pitchFamily="34" charset="0"/>
                <a:cs typeface="Calibri" panose="020F0502020204030204" pitchFamily="34" charset="0"/>
              </a:rPr>
              <a:t>One of the main advantages of OLAP is that it allows you to perform complex and fast queries on large amounts of data. OLAP cubes </a:t>
            </a:r>
            <a:r>
              <a:rPr lang="en-US" sz="1400" u="sng" dirty="0">
                <a:latin typeface="Calibri" panose="020F0502020204030204" pitchFamily="34" charset="0"/>
                <a:cs typeface="Calibri" panose="020F0502020204030204" pitchFamily="34" charset="0"/>
              </a:rPr>
              <a:t>use pre-computed summaries and aggregations to store data in a multidimensional format.</a:t>
            </a:r>
            <a:r>
              <a:rPr lang="en-US" sz="1400" dirty="0">
                <a:latin typeface="Calibri" panose="020F0502020204030204" pitchFamily="34" charset="0"/>
                <a:cs typeface="Calibri" panose="020F0502020204030204" pitchFamily="34" charset="0"/>
              </a:rPr>
              <a:t> This </a:t>
            </a:r>
            <a:r>
              <a:rPr lang="en-US" sz="1400" u="sng" dirty="0">
                <a:latin typeface="Calibri" panose="020F0502020204030204" pitchFamily="34" charset="0"/>
                <a:cs typeface="Calibri" panose="020F0502020204030204" pitchFamily="34" charset="0"/>
              </a:rPr>
              <a:t>reduces the need for joining tables and scanning the entire database</a:t>
            </a:r>
            <a:r>
              <a:rPr lang="en-US" sz="1400" dirty="0">
                <a:latin typeface="Calibri" panose="020F0502020204030204" pitchFamily="34" charset="0"/>
                <a:cs typeface="Calibri" panose="020F0502020204030204" pitchFamily="34" charset="0"/>
              </a:rPr>
              <a:t>, which can improve query performance and response time. OLAP also </a:t>
            </a:r>
            <a:r>
              <a:rPr lang="en-US" sz="1400" u="sng" dirty="0">
                <a:latin typeface="Calibri" panose="020F0502020204030204" pitchFamily="34" charset="0"/>
                <a:cs typeface="Calibri" panose="020F0502020204030204" pitchFamily="34" charset="0"/>
              </a:rPr>
              <a:t>enables you to drill down, slice, dice, and pivot the data to explore different aspects and levels of detai</a:t>
            </a:r>
            <a:r>
              <a:rPr lang="en-US" sz="1400" dirty="0">
                <a:latin typeface="Calibri" panose="020F0502020204030204" pitchFamily="34" charset="0"/>
                <a:cs typeface="Calibri" panose="020F0502020204030204" pitchFamily="34" charset="0"/>
              </a:rPr>
              <a:t>l. This can help you discover patterns, trends, and insights that are not obvious from flat tables.</a:t>
            </a:r>
          </a:p>
          <a:p>
            <a:pPr marL="0" indent="0">
              <a:buNone/>
            </a:pPr>
            <a:r>
              <a:rPr lang="en-US" sz="1400" dirty="0">
                <a:latin typeface="Calibri" panose="020F0502020204030204" pitchFamily="34" charset="0"/>
                <a:cs typeface="Calibri" panose="020F0502020204030204" pitchFamily="34" charset="0"/>
              </a:rPr>
              <a:t>Disadvantages:</a:t>
            </a:r>
          </a:p>
          <a:p>
            <a:pPr marL="0" indent="0">
              <a:buNone/>
            </a:pPr>
            <a:r>
              <a:rPr lang="en-US" sz="1400" dirty="0">
                <a:latin typeface="Calibri" panose="020F0502020204030204" pitchFamily="34" charset="0"/>
                <a:cs typeface="Calibri" panose="020F0502020204030204" pitchFamily="34" charset="0"/>
              </a:rPr>
              <a:t>OLAP cubes </a:t>
            </a:r>
            <a:r>
              <a:rPr lang="en-US" sz="1400" u="sng" dirty="0">
                <a:latin typeface="Calibri" panose="020F0502020204030204" pitchFamily="34" charset="0"/>
                <a:cs typeface="Calibri" panose="020F0502020204030204" pitchFamily="34" charset="0"/>
              </a:rPr>
              <a:t>require periodic updates and refreshes</a:t>
            </a:r>
            <a:r>
              <a:rPr lang="en-US" sz="1400" dirty="0">
                <a:latin typeface="Calibri" panose="020F0502020204030204" pitchFamily="34" charset="0"/>
                <a:cs typeface="Calibri" panose="020F0502020204030204" pitchFamily="34" charset="0"/>
              </a:rPr>
              <a:t>, which can consume a lot of resources and affect the availability and accuracy of the data. OLAP </a:t>
            </a:r>
            <a:r>
              <a:rPr lang="en-US" sz="1400" u="sng" dirty="0">
                <a:latin typeface="Calibri" panose="020F0502020204030204" pitchFamily="34" charset="0"/>
                <a:cs typeface="Calibri" panose="020F0502020204030204" pitchFamily="34" charset="0"/>
              </a:rPr>
              <a:t>may not be suitable for real-time or transactional data</a:t>
            </a:r>
            <a:r>
              <a:rPr lang="en-US" sz="1400" dirty="0">
                <a:latin typeface="Calibri" panose="020F0502020204030204" pitchFamily="34" charset="0"/>
                <a:cs typeface="Calibri" panose="020F0502020204030204" pitchFamily="34" charset="0"/>
              </a:rPr>
              <a:t>, as it may not reflect the latest changes and events.</a:t>
            </a: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6254775" y="1335844"/>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2050" name="Picture 2" descr="The Rise and Fall of the OLAP Cube">
            <a:extLst>
              <a:ext uri="{FF2B5EF4-FFF2-40B4-BE49-F238E27FC236}">
                <a16:creationId xmlns:a16="http://schemas.microsoft.com/office/drawing/2014/main" id="{80886F07-84AE-0EB7-BFB7-E21C2F4949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3899" y="1334324"/>
            <a:ext cx="5205454" cy="488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255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593A4-CD99-7DBF-9FAD-C53B976057CD}"/>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Data Warehouse vs Data Lake vs Data Lakehouse</a:t>
            </a:r>
          </a:p>
        </p:txBody>
      </p:sp>
      <p:sp>
        <p:nvSpPr>
          <p:cNvPr id="6" name="Content Placeholder 3">
            <a:extLst>
              <a:ext uri="{FF2B5EF4-FFF2-40B4-BE49-F238E27FC236}">
                <a16:creationId xmlns:a16="http://schemas.microsoft.com/office/drawing/2014/main" id="{59AE16CA-E05B-844D-6222-94459F5B16B0}"/>
              </a:ext>
            </a:extLst>
          </p:cNvPr>
          <p:cNvSpPr>
            <a:spLocks noGrp="1"/>
          </p:cNvSpPr>
          <p:nvPr>
            <p:ph idx="1"/>
          </p:nvPr>
        </p:nvSpPr>
        <p:spPr>
          <a:xfrm>
            <a:off x="609600" y="4971333"/>
            <a:ext cx="10972800" cy="1715181"/>
          </a:xfrm>
        </p:spPr>
        <p:txBody>
          <a:bodyPr>
            <a:normAutofit fontScale="92500" lnSpcReduction="20000"/>
          </a:bodyPr>
          <a:lstStyle/>
          <a:p>
            <a:pPr marL="0" marR="0" lvl="0" indent="0" algn="l" defTabSz="914400" rtl="0" eaLnBrk="1" fontAlgn="auto" latinLnBrk="0" hangingPunct="1">
              <a:lnSpc>
                <a:spcPct val="110000"/>
              </a:lnSpc>
              <a:spcBef>
                <a:spcPts val="1200"/>
              </a:spcBef>
              <a:spcAft>
                <a:spcPts val="0"/>
              </a:spcAft>
              <a:buClrTx/>
              <a:buSzPct val="70000"/>
              <a:buFont typeface="Wingdings" panose="05000000000000000000" pitchFamily="2" charset="2"/>
              <a:buNone/>
              <a:tabLst/>
              <a:defRPr/>
            </a:pPr>
            <a:r>
              <a:rPr lang="en-US" sz="1800" b="0" i="0" dirty="0">
                <a:effectLst/>
                <a:latin typeface="Calibri" panose="020F0502020204030204" pitchFamily="34" charset="0"/>
                <a:cs typeface="Calibri" panose="020F0502020204030204" pitchFamily="34" charset="0"/>
              </a:rPr>
              <a:t>Data warehouses store structured and semi-structured data that's been processed for a specific purpose. </a:t>
            </a:r>
            <a:r>
              <a:rPr lang="en-US" sz="1800" b="0" i="0" u="sng" dirty="0">
                <a:effectLst/>
                <a:latin typeface="Calibri" panose="020F0502020204030204" pitchFamily="34" charset="0"/>
                <a:cs typeface="Calibri" panose="020F0502020204030204" pitchFamily="34" charset="0"/>
              </a:rPr>
              <a:t>Data lakes store all types of data, including raw and unstructured data</a:t>
            </a:r>
            <a:r>
              <a:rPr lang="en-US" sz="1800" b="0" i="0" dirty="0">
                <a:effectLst/>
                <a:latin typeface="Calibri" panose="020F0502020204030204" pitchFamily="34" charset="0"/>
                <a:cs typeface="Calibri" panose="020F0502020204030204" pitchFamily="34" charset="0"/>
              </a:rPr>
              <a:t>. </a:t>
            </a:r>
            <a:r>
              <a:rPr lang="en-US" sz="2000" b="0" i="0" dirty="0">
                <a:effectLst/>
                <a:latin typeface="Calibri" panose="020F0502020204030204" pitchFamily="34" charset="0"/>
                <a:cs typeface="Calibri" panose="020F0502020204030204" pitchFamily="34" charset="0"/>
              </a:rPr>
              <a:t>Data</a:t>
            </a:r>
            <a:r>
              <a:rPr lang="en-US" sz="1800" b="0" i="0" dirty="0">
                <a:effectLst/>
                <a:latin typeface="Calibri" panose="020F0502020204030204" pitchFamily="34" charset="0"/>
                <a:cs typeface="Calibri" panose="020F0502020204030204" pitchFamily="34" charset="0"/>
              </a:rPr>
              <a:t> warehouses define schemas before data sets are loaded, while </a:t>
            </a:r>
            <a:r>
              <a:rPr lang="en-US" sz="1800" b="0" i="0" u="sng" dirty="0">
                <a:effectLst/>
                <a:latin typeface="Calibri" panose="020F0502020204030204" pitchFamily="34" charset="0"/>
                <a:cs typeface="Calibri" panose="020F0502020204030204" pitchFamily="34" charset="0"/>
              </a:rPr>
              <a:t>data lakes define schemas after data sets are stored</a:t>
            </a:r>
            <a:r>
              <a:rPr lang="en-US" sz="1800" b="0" i="0" dirty="0">
                <a:effectLst/>
                <a:latin typeface="Calibri" panose="020F0502020204030204" pitchFamily="34" charset="0"/>
                <a:cs typeface="Calibri" panose="020F0502020204030204" pitchFamily="34" charset="0"/>
              </a:rPr>
              <a:t>. It is possible to have a hybrid of the two, called a Data Lakehouse, by combining the key benefits of data lakes (large repositories of raw data in its original form) and data warehouses (organized sets of structured data)</a:t>
            </a:r>
          </a:p>
          <a:p>
            <a:pPr marL="0" marR="0" lvl="0" indent="0" algn="l" defTabSz="914400" rtl="0" eaLnBrk="1" fontAlgn="auto" latinLnBrk="0" hangingPunct="1">
              <a:lnSpc>
                <a:spcPct val="110000"/>
              </a:lnSpc>
              <a:spcBef>
                <a:spcPts val="1200"/>
              </a:spcBef>
              <a:spcAft>
                <a:spcPts val="0"/>
              </a:spcAft>
              <a:buClrTx/>
              <a:buSzPct val="70000"/>
              <a:buFont typeface="Wingdings" panose="05000000000000000000" pitchFamily="2" charset="2"/>
              <a:buNone/>
              <a:tabLst/>
              <a:defRPr/>
            </a:pPr>
            <a:r>
              <a:rPr kumimoji="0" lang="en-US" sz="1800" u="none" strike="noStrike" kern="1200" cap="none" spc="0" normalizeH="0" baseline="0" noProof="0" dirty="0">
                <a:ln>
                  <a:noFill/>
                </a:ln>
                <a:uLnTx/>
                <a:uFillTx/>
                <a:latin typeface="Calibri" panose="020F0502020204030204" pitchFamily="34" charset="0"/>
                <a:cs typeface="Calibri" panose="020F0502020204030204" pitchFamily="34" charset="0"/>
              </a:rPr>
              <a:t>2</a:t>
            </a:r>
            <a:r>
              <a:rPr lang="en-US" sz="1800" dirty="0">
                <a:latin typeface="Calibri" panose="020F0502020204030204" pitchFamily="34" charset="0"/>
                <a:cs typeface="Calibri" panose="020F0502020204030204" pitchFamily="34" charset="0"/>
              </a:rPr>
              <a:t>-tier option as well</a:t>
            </a:r>
            <a:endParaRPr kumimoji="0" lang="en-US" sz="1800" i="0" u="none" strike="noStrike" kern="1200" cap="none" spc="0" normalizeH="0" baseline="0" noProof="0" dirty="0">
              <a:ln>
                <a:noFill/>
              </a:ln>
              <a:effectLst/>
              <a:uLnTx/>
              <a:uFillTx/>
              <a:latin typeface="Calibri" panose="020F0502020204030204" pitchFamily="34" charset="0"/>
              <a:cs typeface="Calibri" panose="020F0502020204030204" pitchFamily="34" charset="0"/>
            </a:endParaRPr>
          </a:p>
        </p:txBody>
      </p:sp>
      <p:pic>
        <p:nvPicPr>
          <p:cNvPr id="2058" name="Picture 10" descr="What is a Data Lakehouse? Definition, Features &amp; Benefits | Qlik">
            <a:extLst>
              <a:ext uri="{FF2B5EF4-FFF2-40B4-BE49-F238E27FC236}">
                <a16:creationId xmlns:a16="http://schemas.microsoft.com/office/drawing/2014/main" id="{8AB46A27-F0E4-AFFF-2B42-65613373E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02" y="860757"/>
            <a:ext cx="7961317" cy="4017977"/>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Data Lake Architecture: Components, Diagrams, &amp; Layers | Estuary">
            <a:extLst>
              <a:ext uri="{FF2B5EF4-FFF2-40B4-BE49-F238E27FC236}">
                <a16:creationId xmlns:a16="http://schemas.microsoft.com/office/drawing/2014/main" id="{85B6274F-DD21-DDBA-5CF0-088139321C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3408" y="1524658"/>
            <a:ext cx="2669560" cy="2690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5540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Performance Optimization</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09599" y="1186514"/>
            <a:ext cx="3644089" cy="4992624"/>
          </a:xfrm>
        </p:spPr>
        <p:txBody>
          <a:bodyPr>
            <a:normAutofit/>
          </a:bodyPr>
          <a:lstStyle/>
          <a:p>
            <a:pPr marL="0" indent="0">
              <a:buNone/>
            </a:pPr>
            <a:r>
              <a:rPr lang="en-US" sz="1800" b="1" i="0" dirty="0">
                <a:solidFill>
                  <a:srgbClr val="242424"/>
                </a:solidFill>
                <a:effectLst/>
                <a:latin typeface="Calibri" panose="020F0502020204030204" pitchFamily="34" charset="0"/>
                <a:cs typeface="Calibri" panose="020F0502020204030204" pitchFamily="34" charset="0"/>
              </a:rPr>
              <a:t>Some tools for performance tuning:</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Data Model Design</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Indexing</a:t>
            </a:r>
            <a:endParaRPr lang="en-US" dirty="0">
              <a:solidFill>
                <a:srgbClr val="242424"/>
              </a:solidFill>
              <a:latin typeface="Calibri" panose="020F0502020204030204" pitchFamily="34" charset="0"/>
              <a:cs typeface="Calibri" panose="020F0502020204030204" pitchFamily="34" charset="0"/>
            </a:endParaRP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Partitioning</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Data Compression</a:t>
            </a:r>
            <a:endParaRPr lang="en-US" dirty="0">
              <a:solidFill>
                <a:srgbClr val="242424"/>
              </a:solidFill>
              <a:latin typeface="Calibri" panose="020F0502020204030204" pitchFamily="34" charset="0"/>
              <a:cs typeface="Calibri" panose="020F0502020204030204" pitchFamily="34" charset="0"/>
            </a:endParaRP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Materialized Views</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Query Tuning</a:t>
            </a:r>
            <a:endParaRPr lang="en-US" dirty="0">
              <a:solidFill>
                <a:srgbClr val="242424"/>
              </a:solidFill>
              <a:latin typeface="Calibri" panose="020F0502020204030204" pitchFamily="34" charset="0"/>
              <a:cs typeface="Calibri" panose="020F0502020204030204" pitchFamily="34" charset="0"/>
            </a:endParaRP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Query Caching</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Hardware Upgrades</a:t>
            </a:r>
            <a:endParaRPr lang="en-US" dirty="0">
              <a:solidFill>
                <a:srgbClr val="242424"/>
              </a:solidFill>
              <a:latin typeface="Calibri" panose="020F0502020204030204" pitchFamily="34" charset="0"/>
              <a:cs typeface="Calibri" panose="020F0502020204030204" pitchFamily="34" charset="0"/>
            </a:endParaRP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Cluster Distribution</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Query Workload Management</a:t>
            </a:r>
            <a:endParaRPr lang="en-US" dirty="0">
              <a:solidFill>
                <a:srgbClr val="242424"/>
              </a:solidFill>
              <a:latin typeface="Calibri" panose="020F0502020204030204" pitchFamily="34" charset="0"/>
              <a:cs typeface="Calibri" panose="020F0502020204030204" pitchFamily="34" charset="0"/>
            </a:endParaRP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Query Parallelism</a:t>
            </a:r>
          </a:p>
          <a:p>
            <a:pPr>
              <a:spcBef>
                <a:spcPts val="600"/>
              </a:spcBef>
              <a:buSzPct val="100000"/>
              <a:buFont typeface="Arial" panose="020B0604020202020204" pitchFamily="34" charset="0"/>
              <a:buChar char="•"/>
            </a:pPr>
            <a:r>
              <a:rPr lang="en-US" i="0" dirty="0">
                <a:solidFill>
                  <a:srgbClr val="242424"/>
                </a:solidFill>
                <a:effectLst/>
                <a:latin typeface="Calibri" panose="020F0502020204030204" pitchFamily="34" charset="0"/>
                <a:cs typeface="Calibri" panose="020F0502020204030204" pitchFamily="34" charset="0"/>
              </a:rPr>
              <a:t>Query Cache Invalidation</a:t>
            </a:r>
            <a:endParaRPr lang="en-US" sz="1400"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4253697" y="1333500"/>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176" name="Picture 8" descr="Speedometer Logo Vector Icon Element Isolated White Background Stock Vector  by ©lyovajan 583244484">
            <a:extLst>
              <a:ext uri="{FF2B5EF4-FFF2-40B4-BE49-F238E27FC236}">
                <a16:creationId xmlns:a16="http://schemas.microsoft.com/office/drawing/2014/main" id="{B1622E83-82A9-30AB-69FB-AB143BACDCC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87" b="24600"/>
          <a:stretch/>
        </p:blipFill>
        <p:spPr bwMode="auto">
          <a:xfrm>
            <a:off x="8116482" y="4505231"/>
            <a:ext cx="3659695" cy="18193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614F3B1-42B8-5C04-CDF1-24C130CFE033}"/>
              </a:ext>
            </a:extLst>
          </p:cNvPr>
          <p:cNvSpPr txBox="1"/>
          <p:nvPr/>
        </p:nvSpPr>
        <p:spPr>
          <a:xfrm>
            <a:off x="4967932" y="1186514"/>
            <a:ext cx="6297100" cy="4594912"/>
          </a:xfrm>
          <a:prstGeom prst="rect">
            <a:avLst/>
          </a:prstGeom>
          <a:noFill/>
        </p:spPr>
        <p:txBody>
          <a:bodyPr wrap="square" rtlCol="0">
            <a:spAutoFit/>
          </a:bodyPr>
          <a:lstStyle/>
          <a:p>
            <a:pPr algn="l">
              <a:lnSpc>
                <a:spcPct val="110000"/>
              </a:lnSpc>
              <a:spcBef>
                <a:spcPts val="900"/>
              </a:spcBef>
            </a:pPr>
            <a:r>
              <a:rPr lang="en-US" b="1" dirty="0">
                <a:latin typeface="Calibri" panose="020F0502020204030204" pitchFamily="34" charset="0"/>
                <a:cs typeface="Calibri" panose="020F0502020204030204" pitchFamily="34" charset="0"/>
              </a:rPr>
              <a:t>More performance tips:</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Optimize data and queries together for performance</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Separate workloads with decoupled storage-compute</a:t>
            </a:r>
          </a:p>
          <a:p>
            <a:pPr marL="285750" indent="-285750" algn="l">
              <a:spcBef>
                <a:spcPts val="600"/>
              </a:spcBef>
              <a:buFont typeface="Arial" panose="020B0604020202020204" pitchFamily="34" charset="0"/>
              <a:buChar char="•"/>
            </a:pPr>
            <a:r>
              <a:rPr lang="en-US" sz="1600" dirty="0">
                <a:solidFill>
                  <a:srgbClr val="333333"/>
                </a:solidFill>
                <a:latin typeface="Calibri" panose="020F0502020204030204" pitchFamily="34" charset="0"/>
                <a:cs typeface="Calibri" panose="020F0502020204030204" pitchFamily="34" charset="0"/>
              </a:rPr>
              <a:t>Minimize </a:t>
            </a:r>
            <a:r>
              <a:rPr lang="en-US" sz="1600" b="0" i="0" dirty="0">
                <a:solidFill>
                  <a:srgbClr val="333333"/>
                </a:solidFill>
                <a:effectLst/>
                <a:latin typeface="Calibri" panose="020F0502020204030204" pitchFamily="34" charset="0"/>
                <a:cs typeface="Calibri" panose="020F0502020204030204" pitchFamily="34" charset="0"/>
              </a:rPr>
              <a:t>data access with sorting, partitioning, and indexing</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Rewrite queries to use predicate ”push-downs”, substitutions, and cached results</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Precompute aggregations as materialized views or indexes</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Precompute joins as materialized views or indexes</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Accelerate searches with indexing</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Be JSON-aware for storage and queries</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Evaluate query execution</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Choose the best cluster for each workload</a:t>
            </a:r>
          </a:p>
          <a:p>
            <a:pPr marL="285750" indent="-285750" algn="l">
              <a:spcBef>
                <a:spcPts val="600"/>
              </a:spcBef>
              <a:buFont typeface="Arial" panose="020B0604020202020204" pitchFamily="34" charset="0"/>
              <a:buChar char="•"/>
            </a:pPr>
            <a:r>
              <a:rPr lang="en-US" sz="1600" b="0" i="0" dirty="0">
                <a:solidFill>
                  <a:srgbClr val="333333"/>
                </a:solidFill>
                <a:effectLst/>
                <a:latin typeface="Calibri" panose="020F0502020204030204" pitchFamily="34" charset="0"/>
                <a:cs typeface="Calibri" panose="020F0502020204030204" pitchFamily="34" charset="0"/>
              </a:rPr>
              <a:t>Ingest continuously</a:t>
            </a:r>
          </a:p>
          <a:p>
            <a:pPr algn="l">
              <a:lnSpc>
                <a:spcPct val="110000"/>
              </a:lnSpc>
              <a:spcBef>
                <a:spcPts val="900"/>
              </a:spcBef>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826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Emerging trends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09600" y="1075906"/>
            <a:ext cx="8286256" cy="5518009"/>
          </a:xfrm>
        </p:spPr>
        <p:txBody>
          <a:bodyPr>
            <a:normAutofit fontScale="92500" lnSpcReduction="10000"/>
          </a:bodyPr>
          <a:lstStyle/>
          <a:p>
            <a:pPr marL="0" indent="0">
              <a:buNone/>
            </a:pPr>
            <a:r>
              <a:rPr lang="en-US" b="1" dirty="0">
                <a:latin typeface="Calibri" panose="020F0502020204030204" pitchFamily="34" charset="0"/>
                <a:cs typeface="Calibri" panose="020F0502020204030204" pitchFamily="34" charset="0"/>
              </a:rPr>
              <a:t>Real-time data warehouse (RTDW) – Streaming data</a:t>
            </a:r>
          </a:p>
          <a:p>
            <a:pPr marL="0" indent="0">
              <a:buNone/>
            </a:pPr>
            <a:r>
              <a:rPr lang="en-US" sz="1400" dirty="0">
                <a:latin typeface="Calibri" panose="020F0502020204030204" pitchFamily="34" charset="0"/>
                <a:cs typeface="Calibri" panose="020F0502020204030204" pitchFamily="34" charset="0"/>
              </a:rPr>
              <a:t>The data in a real-time data warehouse is </a:t>
            </a:r>
            <a:r>
              <a:rPr lang="en-US" sz="1400" u="sng" dirty="0">
                <a:latin typeface="Calibri" panose="020F0502020204030204" pitchFamily="34" charset="0"/>
                <a:cs typeface="Calibri" panose="020F0502020204030204" pitchFamily="34" charset="0"/>
              </a:rPr>
              <a:t>refreshed continuously</a:t>
            </a:r>
            <a:r>
              <a:rPr lang="en-US" sz="1400" dirty="0">
                <a:latin typeface="Calibri" panose="020F0502020204030204" pitchFamily="34" charset="0"/>
                <a:cs typeface="Calibri" panose="020F0502020204030204" pitchFamily="34" charset="0"/>
              </a:rPr>
              <a:t>, providing a much more accurate picture of the organization’s current state when the data is analyzed. They are designed to process data as soon as it's created, allowing organizations to make decisions based on the most up-to-date information.</a:t>
            </a:r>
          </a:p>
          <a:p>
            <a:pPr marL="0" indent="0">
              <a:buNone/>
            </a:pPr>
            <a:r>
              <a:rPr lang="en-US" b="1" dirty="0">
                <a:latin typeface="Calibri" panose="020F0502020204030204" pitchFamily="34" charset="0"/>
                <a:cs typeface="Calibri" panose="020F0502020204030204" pitchFamily="34" charset="0"/>
              </a:rPr>
              <a:t>Delta Lakes</a:t>
            </a:r>
          </a:p>
          <a:p>
            <a:pPr marL="0" indent="0">
              <a:buNone/>
            </a:pPr>
            <a:r>
              <a:rPr lang="en-US" sz="1400" dirty="0">
                <a:latin typeface="Calibri" panose="020F0502020204030204" pitchFamily="34" charset="0"/>
                <a:cs typeface="Calibri" panose="020F0502020204030204" pitchFamily="34" charset="0"/>
              </a:rPr>
              <a:t>A Delta Lake is an open-source storage layer that improves the reliability, security, and performance of data lakes. It's designed to run on top of an existing data lake and supports a variety of features, including</a:t>
            </a:r>
          </a:p>
          <a:p>
            <a:r>
              <a:rPr lang="en-US" sz="1400" b="1" dirty="0">
                <a:latin typeface="Calibri" panose="020F0502020204030204" pitchFamily="34" charset="0"/>
                <a:cs typeface="Calibri" panose="020F0502020204030204" pitchFamily="34" charset="0"/>
              </a:rPr>
              <a:t>ACID transactions</a:t>
            </a:r>
            <a:r>
              <a:rPr lang="en-US" sz="1400" dirty="0">
                <a:latin typeface="Calibri" panose="020F0502020204030204" pitchFamily="34" charset="0"/>
                <a:cs typeface="Calibri" panose="020F0502020204030204" pitchFamily="34" charset="0"/>
              </a:rPr>
              <a:t>: Atomic, consistent, isolated, and durable transactions</a:t>
            </a:r>
          </a:p>
          <a:p>
            <a:r>
              <a:rPr lang="en-US" sz="1400" b="1" dirty="0">
                <a:latin typeface="Calibri" panose="020F0502020204030204" pitchFamily="34" charset="0"/>
                <a:cs typeface="Calibri" panose="020F0502020204030204" pitchFamily="34" charset="0"/>
              </a:rPr>
              <a:t>Scalable metadata</a:t>
            </a:r>
            <a:r>
              <a:rPr lang="en-US" sz="1400" dirty="0">
                <a:latin typeface="Calibri" panose="020F0502020204030204" pitchFamily="34" charset="0"/>
                <a:cs typeface="Calibri" panose="020F0502020204030204" pitchFamily="34" charset="0"/>
              </a:rPr>
              <a:t>: Handles large amounts of data, including terabytes or petabytes</a:t>
            </a:r>
          </a:p>
          <a:p>
            <a:r>
              <a:rPr lang="en-US" sz="1400" b="1" dirty="0">
                <a:latin typeface="Calibri" panose="020F0502020204030204" pitchFamily="34" charset="0"/>
                <a:cs typeface="Calibri" panose="020F0502020204030204" pitchFamily="34" charset="0"/>
              </a:rPr>
              <a:t>Unified streaming and batch data processing</a:t>
            </a:r>
            <a:r>
              <a:rPr lang="en-US" sz="1400" dirty="0">
                <a:latin typeface="Calibri" panose="020F0502020204030204" pitchFamily="34" charset="0"/>
                <a:cs typeface="Calibri" panose="020F0502020204030204" pitchFamily="34" charset="0"/>
              </a:rPr>
              <a:t>: Allows you to use a single copy of data for both batch and streaming operations </a:t>
            </a:r>
          </a:p>
          <a:p>
            <a:r>
              <a:rPr lang="en-US" sz="1400" b="1" dirty="0">
                <a:latin typeface="Calibri" panose="020F0502020204030204" pitchFamily="34" charset="0"/>
                <a:cs typeface="Calibri" panose="020F0502020204030204" pitchFamily="34" charset="0"/>
              </a:rPr>
              <a:t>Schema enforcement</a:t>
            </a:r>
            <a:r>
              <a:rPr lang="en-US" sz="1400" dirty="0">
                <a:latin typeface="Calibri" panose="020F0502020204030204" pitchFamily="34" charset="0"/>
                <a:cs typeface="Calibri" panose="020F0502020204030204" pitchFamily="34" charset="0"/>
              </a:rPr>
              <a:t>: Prevents bad data from causing data corruption</a:t>
            </a:r>
          </a:p>
          <a:p>
            <a:r>
              <a:rPr lang="en-US" sz="1400" b="1" dirty="0">
                <a:latin typeface="Calibri" panose="020F0502020204030204" pitchFamily="34" charset="0"/>
                <a:cs typeface="Calibri" panose="020F0502020204030204" pitchFamily="34" charset="0"/>
              </a:rPr>
              <a:t>Time travel</a:t>
            </a:r>
            <a:r>
              <a:rPr lang="en-US" sz="1400" dirty="0">
                <a:latin typeface="Calibri" panose="020F0502020204030204" pitchFamily="34" charset="0"/>
                <a:cs typeface="Calibri" panose="020F0502020204030204" pitchFamily="34" charset="0"/>
              </a:rPr>
              <a:t>: Allows you to access or revert to earlier versions of data</a:t>
            </a:r>
          </a:p>
          <a:p>
            <a:r>
              <a:rPr lang="en-US" sz="1400" b="1" dirty="0">
                <a:latin typeface="Calibri" panose="020F0502020204030204" pitchFamily="34" charset="0"/>
                <a:cs typeface="Calibri" panose="020F0502020204030204" pitchFamily="34" charset="0"/>
              </a:rPr>
              <a:t>Audit history</a:t>
            </a:r>
            <a:r>
              <a:rPr lang="en-US" sz="1400" dirty="0">
                <a:latin typeface="Calibri" panose="020F0502020204030204" pitchFamily="34" charset="0"/>
                <a:cs typeface="Calibri" panose="020F0502020204030204" pitchFamily="34" charset="0"/>
              </a:rPr>
              <a:t>: Logs all change details to provide an audit trail</a:t>
            </a:r>
          </a:p>
          <a:p>
            <a:pPr marL="0" indent="0">
              <a:buNone/>
            </a:pPr>
            <a:r>
              <a:rPr lang="en-US" sz="1500" b="1" dirty="0">
                <a:latin typeface="Calibri" panose="020F0502020204030204" pitchFamily="34" charset="0"/>
                <a:cs typeface="Calibri" panose="020F0502020204030204" pitchFamily="34" charset="0"/>
              </a:rPr>
              <a:t>HTAP</a:t>
            </a:r>
          </a:p>
          <a:p>
            <a:pPr marL="0" indent="0">
              <a:buNone/>
            </a:pPr>
            <a:r>
              <a:rPr lang="en-US" sz="1300" dirty="0">
                <a:latin typeface="Calibri" panose="020F0502020204030204" pitchFamily="34" charset="0"/>
                <a:cs typeface="Calibri" panose="020F0502020204030204" pitchFamily="34" charset="0"/>
              </a:rPr>
              <a:t>Hybrid Transactional and Analytical Processing (HTAP) is a data architecture that </a:t>
            </a:r>
            <a:r>
              <a:rPr lang="en-US" sz="1300" u="sng" dirty="0">
                <a:latin typeface="Calibri" panose="020F0502020204030204" pitchFamily="34" charset="0"/>
                <a:cs typeface="Calibri" panose="020F0502020204030204" pitchFamily="34" charset="0"/>
              </a:rPr>
              <a:t>combines online transactional processing (OLTP) and online analytical processing (OLAP) into a single system</a:t>
            </a:r>
            <a:r>
              <a:rPr lang="en-US" sz="1300" dirty="0">
                <a:latin typeface="Calibri" panose="020F0502020204030204" pitchFamily="34" charset="0"/>
                <a:cs typeface="Calibri" panose="020F0502020204030204" pitchFamily="34" charset="0"/>
              </a:rPr>
              <a:t>. HTAP allows for real-time analytics and business decision making by enabling processing on the same data store.</a:t>
            </a:r>
          </a:p>
        </p:txBody>
      </p:sp>
      <p:pic>
        <p:nvPicPr>
          <p:cNvPr id="8194" name="Picture 2" descr="Understanding the Delta Lake Transaction Log - Databricks Blog">
            <a:extLst>
              <a:ext uri="{FF2B5EF4-FFF2-40B4-BE49-F238E27FC236}">
                <a16:creationId xmlns:a16="http://schemas.microsoft.com/office/drawing/2014/main" id="{8553B64F-099E-CE3D-B391-73A179D13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8718" y="2400490"/>
            <a:ext cx="2203682" cy="179868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Real-time Data vs. Near-time Data | Sigma Computing | Sigma Computing">
            <a:extLst>
              <a:ext uri="{FF2B5EF4-FFF2-40B4-BE49-F238E27FC236}">
                <a16:creationId xmlns:a16="http://schemas.microsoft.com/office/drawing/2014/main" id="{C8E8FE35-08F0-B0EA-C212-8D834A9AE9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13" r="19931"/>
          <a:stretch/>
        </p:blipFill>
        <p:spPr bwMode="auto">
          <a:xfrm>
            <a:off x="9527279" y="236022"/>
            <a:ext cx="2105801" cy="194890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nlocking the Potential and Power of HTAP Databases | Data-Sleek">
            <a:extLst>
              <a:ext uri="{FF2B5EF4-FFF2-40B4-BE49-F238E27FC236}">
                <a16:creationId xmlns:a16="http://schemas.microsoft.com/office/drawing/2014/main" id="{476371A2-22BD-EA71-68BF-38793FB09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5856" y="4524066"/>
            <a:ext cx="3246437" cy="233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57102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39532-3A31-FB01-3ECB-D04F87A6C62F}"/>
              </a:ext>
            </a:extLst>
          </p:cNvPr>
          <p:cNvSpPr>
            <a:spLocks noGrp="1"/>
          </p:cNvSpPr>
          <p:nvPr>
            <p:ph type="title"/>
          </p:nvPr>
        </p:nvSpPr>
        <p:spPr>
          <a:xfrm>
            <a:off x="5024486" y="1791228"/>
            <a:ext cx="2143027" cy="946389"/>
          </a:xfrm>
        </p:spPr>
        <p:txBody>
          <a:bodyPr>
            <a:normAutofit fontScale="90000"/>
          </a:bodyPr>
          <a:lstStyle/>
          <a:p>
            <a:pPr algn="ctr"/>
            <a:r>
              <a:rPr lang="en-US" dirty="0"/>
              <a:t>Questions?</a:t>
            </a:r>
          </a:p>
        </p:txBody>
      </p:sp>
      <p:pic>
        <p:nvPicPr>
          <p:cNvPr id="9220" name="Picture 4" descr="Question Mark PNGs for Free Download">
            <a:extLst>
              <a:ext uri="{FF2B5EF4-FFF2-40B4-BE49-F238E27FC236}">
                <a16:creationId xmlns:a16="http://schemas.microsoft.com/office/drawing/2014/main" id="{20AE1C67-F5F6-DE4D-99C4-355FA53481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0" y="2850384"/>
            <a:ext cx="254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756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002429E-D3CB-E8D9-8B23-8FA1F3E49CCA}"/>
              </a:ext>
            </a:extLst>
          </p:cNvPr>
          <p:cNvSpPr>
            <a:spLocks noGrp="1"/>
          </p:cNvSpPr>
          <p:nvPr>
            <p:ph type="title"/>
          </p:nvPr>
        </p:nvSpPr>
        <p:spPr>
          <a:xfrm>
            <a:off x="609600" y="355783"/>
            <a:ext cx="10972800" cy="946389"/>
          </a:xfrm>
        </p:spPr>
        <p:txBody>
          <a:bodyPr>
            <a:normAutofit fontScale="90000"/>
          </a:bodyPr>
          <a:lstStyle/>
          <a:p>
            <a:r>
              <a:rPr lang="en-US" dirty="0">
                <a:latin typeface="Calibri" panose="020F0502020204030204" pitchFamily="34" charset="0"/>
                <a:cs typeface="Calibri" panose="020F0502020204030204" pitchFamily="34" charset="0"/>
              </a:rPr>
              <a:t>Background</a:t>
            </a:r>
          </a:p>
        </p:txBody>
      </p:sp>
      <p:sp>
        <p:nvSpPr>
          <p:cNvPr id="43" name="Content Placeholder 42">
            <a:extLst>
              <a:ext uri="{FF2B5EF4-FFF2-40B4-BE49-F238E27FC236}">
                <a16:creationId xmlns:a16="http://schemas.microsoft.com/office/drawing/2014/main" id="{D6AF037E-F83F-9F6C-C1D9-C7D5C029C4B4}"/>
              </a:ext>
            </a:extLst>
          </p:cNvPr>
          <p:cNvSpPr>
            <a:spLocks noGrp="1"/>
          </p:cNvSpPr>
          <p:nvPr>
            <p:ph idx="1"/>
          </p:nvPr>
        </p:nvSpPr>
        <p:spPr>
          <a:xfrm>
            <a:off x="609600" y="1368287"/>
            <a:ext cx="4674965" cy="3477039"/>
          </a:xfrm>
        </p:spPr>
        <p:txBody>
          <a:bodyPr/>
          <a:lstStyle/>
          <a:p>
            <a:pPr marL="0" marR="0" lvl="0" indent="0" algn="l" defTabSz="914400" rtl="0" eaLnBrk="1" fontAlgn="auto" latinLnBrk="0" hangingPunct="1">
              <a:lnSpc>
                <a:spcPct val="110000"/>
              </a:lnSpc>
              <a:spcBef>
                <a:spcPts val="1200"/>
              </a:spcBef>
              <a:spcAft>
                <a:spcPts val="0"/>
              </a:spcAft>
              <a:buClrTx/>
              <a:buSzPct val="70000"/>
              <a:buFont typeface="Wingdings" panose="05000000000000000000" pitchFamily="2" charset="2"/>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OLTP = Online Transaction Processing</a:t>
            </a:r>
            <a:endParaRPr kumimoji="0" lang="en-US" b="1" i="0" u="none" strike="noStrike" kern="120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a:p>
            <a:pPr>
              <a:defRPr/>
            </a:pPr>
            <a:r>
              <a:rPr lang="en-US" b="0" i="0" dirty="0">
                <a:effectLst/>
                <a:latin typeface="Calibri" panose="020F0502020204030204" pitchFamily="34" charset="0"/>
                <a:cs typeface="Calibri" panose="020F0502020204030204" pitchFamily="34" charset="0"/>
              </a:rPr>
              <a:t>Optimized for transactional processing and real-time updates</a:t>
            </a:r>
          </a:p>
          <a:p>
            <a:pPr>
              <a:defRPr/>
            </a:pPr>
            <a:r>
              <a:rPr lang="en-US" dirty="0">
                <a:latin typeface="Calibri" panose="020F0502020204030204" pitchFamily="34" charset="0"/>
                <a:cs typeface="Calibri" panose="020F0502020204030204" pitchFamily="34" charset="0"/>
              </a:rPr>
              <a:t>U</a:t>
            </a:r>
            <a:r>
              <a:rPr lang="en-US" b="0" i="0" dirty="0">
                <a:effectLst/>
                <a:latin typeface="Calibri" panose="020F0502020204030204" pitchFamily="34" charset="0"/>
                <a:cs typeface="Calibri" panose="020F0502020204030204" pitchFamily="34" charset="0"/>
              </a:rPr>
              <a:t>sed to manage day-to-day business operations involving individual transactions</a:t>
            </a:r>
          </a:p>
          <a:p>
            <a:pPr>
              <a:defRPr/>
            </a:pPr>
            <a:r>
              <a:rPr lang="en-US" dirty="0">
                <a:latin typeface="Calibri" panose="020F0502020204030204" pitchFamily="34" charset="0"/>
                <a:cs typeface="Calibri" panose="020F0502020204030204" pitchFamily="34" charset="0"/>
              </a:rPr>
              <a:t>U</a:t>
            </a:r>
            <a:r>
              <a:rPr lang="en-US" b="0" i="0" dirty="0">
                <a:effectLst/>
                <a:latin typeface="Calibri" panose="020F0502020204030204" pitchFamily="34" charset="0"/>
                <a:cs typeface="Calibri" panose="020F0502020204030204" pitchFamily="34" charset="0"/>
              </a:rPr>
              <a:t>sed for real-time processing of online transactions at scale, such as reservation systems and online sales</a:t>
            </a:r>
          </a:p>
          <a:p>
            <a:pPr>
              <a:defRPr/>
            </a:pPr>
            <a:r>
              <a:rPr kumimoji="0" lang="en-US" i="0" u="none" strike="noStrike" kern="1200" cap="none" spc="0" normalizeH="0" baseline="0" noProof="0" dirty="0">
                <a:ln>
                  <a:noFill/>
                </a:ln>
                <a:effectLst/>
                <a:uLnTx/>
                <a:uFillTx/>
                <a:latin typeface="Calibri" panose="020F0502020204030204" pitchFamily="34" charset="0"/>
                <a:cs typeface="Calibri" panose="020F0502020204030204" pitchFamily="34" charset="0"/>
              </a:rPr>
              <a:t>Designed to quickly process tons of small-scale transactions in real time</a:t>
            </a:r>
          </a:p>
        </p:txBody>
      </p:sp>
      <p:cxnSp>
        <p:nvCxnSpPr>
          <p:cNvPr id="5" name="Straight Connector 4">
            <a:extLst>
              <a:ext uri="{FF2B5EF4-FFF2-40B4-BE49-F238E27FC236}">
                <a16:creationId xmlns:a16="http://schemas.microsoft.com/office/drawing/2014/main" id="{F62ACC4A-7D10-4AD6-AA77-95E5A4D143A9}"/>
              </a:ext>
              <a:ext uri="{C183D7F6-B498-43B3-948B-1728B52AA6E4}">
                <adec:decorative xmlns:adec="http://schemas.microsoft.com/office/drawing/2017/decorative" val="1"/>
              </a:ext>
            </a:extLst>
          </p:cNvPr>
          <p:cNvCxnSpPr>
            <a:cxnSpLocks/>
          </p:cNvCxnSpPr>
          <p:nvPr/>
        </p:nvCxnSpPr>
        <p:spPr>
          <a:xfrm>
            <a:off x="5764444" y="1429994"/>
            <a:ext cx="0" cy="2896909"/>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25D6A93-5B64-77BF-4F96-2BDA646E1130}"/>
              </a:ext>
            </a:extLst>
          </p:cNvPr>
          <p:cNvSpPr txBox="1"/>
          <p:nvPr/>
        </p:nvSpPr>
        <p:spPr>
          <a:xfrm>
            <a:off x="6427557" y="1355035"/>
            <a:ext cx="4972619" cy="2739468"/>
          </a:xfrm>
          <a:prstGeom prst="rect">
            <a:avLst/>
          </a:prstGeom>
          <a:noFill/>
        </p:spPr>
        <p:txBody>
          <a:bodyPr wrap="square" rtlCol="0">
            <a:spAutoFit/>
          </a:bodyPr>
          <a:lstStyle/>
          <a:p>
            <a:pPr algn="l">
              <a:lnSpc>
                <a:spcPct val="110000"/>
              </a:lnSpc>
              <a:spcBef>
                <a:spcPts val="900"/>
              </a:spcBef>
            </a:pPr>
            <a:r>
              <a:rPr lang="en-US" b="1" dirty="0">
                <a:latin typeface="Calibri" panose="020F0502020204030204" pitchFamily="34" charset="0"/>
                <a:cs typeface="Calibri" panose="020F0502020204030204" pitchFamily="34" charset="0"/>
              </a:rPr>
              <a:t>OLAP = Online Analytical Processing</a:t>
            </a:r>
          </a:p>
          <a:p>
            <a:pPr marL="285750" indent="-285750" algn="l">
              <a:lnSpc>
                <a:spcPct val="110000"/>
              </a:lnSpc>
              <a:spcBef>
                <a:spcPts val="900"/>
              </a:spcBef>
              <a:buFont typeface="Arial" panose="020B0604020202020204" pitchFamily="34" charset="0"/>
              <a:buChar char="•"/>
            </a:pPr>
            <a:r>
              <a:rPr lang="en-US" sz="1600" b="0" i="0" dirty="0">
                <a:effectLst/>
                <a:latin typeface="Calibri" panose="020F0502020204030204" pitchFamily="34" charset="0"/>
                <a:cs typeface="Calibri" panose="020F0502020204030204" pitchFamily="34" charset="0"/>
              </a:rPr>
              <a:t>Optimized for complex data analysis and reporting</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U</a:t>
            </a:r>
            <a:r>
              <a:rPr lang="en-US" sz="1600" b="0" i="0" dirty="0">
                <a:effectLst/>
                <a:latin typeface="Calibri" panose="020F0502020204030204" pitchFamily="34" charset="0"/>
                <a:cs typeface="Calibri" panose="020F0502020204030204" pitchFamily="34" charset="0"/>
              </a:rPr>
              <a:t>sed by data scientists, business analysts, and knowledge workers to analyze large data sets from multiple perspectives</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S</a:t>
            </a:r>
            <a:r>
              <a:rPr lang="en-US" sz="1600" b="0" i="0" dirty="0">
                <a:effectLst/>
                <a:latin typeface="Calibri" panose="020F0502020204030204" pitchFamily="34" charset="0"/>
                <a:cs typeface="Calibri" panose="020F0502020204030204" pitchFamily="34" charset="0"/>
              </a:rPr>
              <a:t>ystems support business intelligence (BI), data mining, and other decision support applications</a:t>
            </a:r>
          </a:p>
          <a:p>
            <a:pPr marL="285750" indent="-285750" algn="l">
              <a:lnSpc>
                <a:spcPct val="110000"/>
              </a:lnSpc>
              <a:spcBef>
                <a:spcPts val="9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Designed to </a:t>
            </a:r>
            <a:r>
              <a:rPr lang="en-US" sz="1600" b="0" i="0" dirty="0">
                <a:effectLst/>
                <a:latin typeface="Calibri" panose="020F0502020204030204" pitchFamily="34" charset="0"/>
                <a:cs typeface="Calibri" panose="020F0502020204030204" pitchFamily="34" charset="0"/>
              </a:rPr>
              <a:t>handle complex queries for rapid analysis</a:t>
            </a:r>
            <a:endParaRPr lang="en-US" sz="1600" dirty="0">
              <a:latin typeface="Calibri" panose="020F0502020204030204" pitchFamily="34" charset="0"/>
              <a:cs typeface="Calibri" panose="020F0502020204030204" pitchFamily="34" charset="0"/>
            </a:endParaRPr>
          </a:p>
        </p:txBody>
      </p:sp>
      <p:pic>
        <p:nvPicPr>
          <p:cNvPr id="3074" name="Picture 2" descr="Comprehensive Comparison of OLTP and OLAP: Key Differences, Use Cases, and  Choosing the Right Solution | by Nilimesh Halder, PhD | Medium">
            <a:extLst>
              <a:ext uri="{FF2B5EF4-FFF2-40B4-BE49-F238E27FC236}">
                <a16:creationId xmlns:a16="http://schemas.microsoft.com/office/drawing/2014/main" id="{55DB696D-6D34-A1CE-1912-544E040CE3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4704" y="4589393"/>
            <a:ext cx="4399480" cy="21997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a:xfrm>
            <a:off x="609600" y="250816"/>
            <a:ext cx="10972800" cy="946389"/>
          </a:xfrm>
        </p:spPr>
        <p:txBody>
          <a:bodyPr>
            <a:normAutofit fontScale="90000"/>
          </a:bodyPr>
          <a:lstStyle/>
          <a:p>
            <a:r>
              <a:rPr lang="en-US" dirty="0">
                <a:latin typeface="Calibri" panose="020F0502020204030204" pitchFamily="34" charset="0"/>
                <a:cs typeface="Calibri" panose="020F0502020204030204" pitchFamily="34" charset="0"/>
              </a:rPr>
              <a:t>What is a data warehouse?</a:t>
            </a: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4253697" y="1333500"/>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1488DFF-4F4E-95C8-A436-B6B7713CECB2}"/>
              </a:ext>
            </a:extLst>
          </p:cNvPr>
          <p:cNvSpPr txBox="1"/>
          <p:nvPr/>
        </p:nvSpPr>
        <p:spPr>
          <a:xfrm>
            <a:off x="609600" y="1867835"/>
            <a:ext cx="3289852" cy="3427028"/>
          </a:xfrm>
          <a:prstGeom prst="rect">
            <a:avLst/>
          </a:prstGeom>
          <a:noFill/>
        </p:spPr>
        <p:txBody>
          <a:bodyPr wrap="square" rtlCol="0">
            <a:spAutoFit/>
          </a:bodyPr>
          <a:lstStyle/>
          <a:p>
            <a:pPr>
              <a:lnSpc>
                <a:spcPct val="110000"/>
              </a:lnSpc>
              <a:spcBef>
                <a:spcPts val="900"/>
              </a:spcBef>
            </a:pPr>
            <a:r>
              <a:rPr lang="en-US" dirty="0">
                <a:latin typeface="Calibri" panose="020F0502020204030204" pitchFamily="34" charset="0"/>
                <a:cs typeface="Calibri" panose="020F0502020204030204" pitchFamily="34" charset="0"/>
              </a:rPr>
              <a:t>A data warehouse is a centralized system that stores and organizes large amounts of data from </a:t>
            </a:r>
            <a:r>
              <a:rPr lang="en-US" u="sng" dirty="0">
                <a:latin typeface="Calibri" panose="020F0502020204030204" pitchFamily="34" charset="0"/>
                <a:cs typeface="Calibri" panose="020F0502020204030204" pitchFamily="34" charset="0"/>
              </a:rPr>
              <a:t>multiple sources </a:t>
            </a:r>
            <a:r>
              <a:rPr lang="en-US" dirty="0">
                <a:latin typeface="Calibri" panose="020F0502020204030204" pitchFamily="34" charset="0"/>
                <a:cs typeface="Calibri" panose="020F0502020204030204" pitchFamily="34" charset="0"/>
              </a:rPr>
              <a:t>for reporting and analysis.</a:t>
            </a:r>
            <a:r>
              <a:rPr lang="en-US" b="0" i="0" dirty="0">
                <a:effectLst/>
                <a:latin typeface="Calibri" panose="020F0502020204030204" pitchFamily="34" charset="0"/>
                <a:cs typeface="Calibri" panose="020F0502020204030204" pitchFamily="34" charset="0"/>
              </a:rPr>
              <a:t> It can store both </a:t>
            </a:r>
            <a:r>
              <a:rPr lang="en-US" b="0" i="0" u="sng" dirty="0">
                <a:effectLst/>
                <a:latin typeface="Calibri" panose="020F0502020204030204" pitchFamily="34" charset="0"/>
                <a:cs typeface="Calibri" panose="020F0502020204030204" pitchFamily="34" charset="0"/>
              </a:rPr>
              <a:t>current and historical data</a:t>
            </a:r>
            <a:r>
              <a:rPr lang="en-US" b="0" i="0" dirty="0">
                <a:effectLst/>
                <a:latin typeface="Calibri" panose="020F0502020204030204" pitchFamily="34" charset="0"/>
                <a:cs typeface="Calibri" panose="020F0502020204030204" pitchFamily="34" charset="0"/>
              </a:rPr>
              <a:t> and can provide a long-range view of </a:t>
            </a:r>
            <a:r>
              <a:rPr lang="en-US" b="0" i="0" u="sng" dirty="0">
                <a:effectLst/>
                <a:latin typeface="Calibri" panose="020F0502020204030204" pitchFamily="34" charset="0"/>
                <a:cs typeface="Calibri" panose="020F0502020204030204" pitchFamily="34" charset="0"/>
              </a:rPr>
              <a:t>change data </a:t>
            </a:r>
            <a:r>
              <a:rPr lang="en-US" b="0" i="0" dirty="0">
                <a:effectLst/>
                <a:latin typeface="Calibri" panose="020F0502020204030204" pitchFamily="34" charset="0"/>
                <a:cs typeface="Calibri" panose="020F0502020204030204" pitchFamily="34" charset="0"/>
              </a:rPr>
              <a:t>over time. Data is usually cleaned and standardized before it's stored in a data warehouse.</a:t>
            </a:r>
            <a:endParaRPr lang="en-US" dirty="0">
              <a:latin typeface="Calibri" panose="020F0502020204030204" pitchFamily="34" charset="0"/>
              <a:cs typeface="Calibri" panose="020F0502020204030204" pitchFamily="34" charset="0"/>
            </a:endParaRPr>
          </a:p>
        </p:txBody>
      </p:sp>
      <p:pic>
        <p:nvPicPr>
          <p:cNvPr id="1026" name="Picture 2" descr="What is a Data Warehouse? | Data Basecamp">
            <a:extLst>
              <a:ext uri="{FF2B5EF4-FFF2-40B4-BE49-F238E27FC236}">
                <a16:creationId xmlns:a16="http://schemas.microsoft.com/office/drawing/2014/main" id="{ADC7A244-23A1-FEE4-7219-5FED00640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4419" y="1583702"/>
            <a:ext cx="5887247" cy="4077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4012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Data Warehouse Characteristics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383208" y="1305459"/>
            <a:ext cx="8266043" cy="4991169"/>
          </a:xfrm>
        </p:spPr>
        <p:txBody>
          <a:bodyPr>
            <a:normAutofit/>
          </a:bodyPr>
          <a:lstStyle/>
          <a:p>
            <a:pPr algn="l">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Subject-Oriented:</a:t>
            </a:r>
            <a:r>
              <a:rPr lang="en-US" b="0" i="0" dirty="0">
                <a:effectLst/>
                <a:latin typeface="Calibri" panose="020F0502020204030204" pitchFamily="34" charset="0"/>
                <a:cs typeface="Calibri" panose="020F0502020204030204" pitchFamily="34" charset="0"/>
              </a:rPr>
              <a:t> A data warehouse uses a theme</a:t>
            </a:r>
            <a:r>
              <a:rPr lang="en-US" dirty="0">
                <a:latin typeface="Calibri" panose="020F0502020204030204" pitchFamily="34" charset="0"/>
                <a:cs typeface="Calibri" panose="020F0502020204030204" pitchFamily="34" charset="0"/>
              </a:rPr>
              <a:t> </a:t>
            </a:r>
            <a:r>
              <a:rPr lang="en-US" b="0" i="0" dirty="0">
                <a:effectLst/>
                <a:latin typeface="Calibri" panose="020F0502020204030204" pitchFamily="34" charset="0"/>
                <a:cs typeface="Calibri" panose="020F0502020204030204" pitchFamily="34" charset="0"/>
              </a:rPr>
              <a:t>and delivers information about a specific subject instead of a company’s current operations. In other words, the data warehousing process is more </a:t>
            </a:r>
            <a:r>
              <a:rPr lang="en-US" b="0" i="0" u="sng" dirty="0">
                <a:effectLst/>
                <a:latin typeface="Calibri" panose="020F0502020204030204" pitchFamily="34" charset="0"/>
                <a:cs typeface="Calibri" panose="020F0502020204030204" pitchFamily="34" charset="0"/>
              </a:rPr>
              <a:t>equipped to handle a specific theme</a:t>
            </a:r>
            <a:r>
              <a:rPr lang="en-US" b="0" i="0" dirty="0">
                <a:effectLst/>
                <a:latin typeface="Calibri" panose="020F0502020204030204" pitchFamily="34" charset="0"/>
                <a:cs typeface="Calibri" panose="020F0502020204030204" pitchFamily="34" charset="0"/>
              </a:rPr>
              <a:t>. Examples of themes or subjects include sales, distributions, marketing, etc.</a:t>
            </a:r>
          </a:p>
          <a:p>
            <a:pPr algn="l">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Integrated:</a:t>
            </a:r>
            <a:r>
              <a:rPr lang="en-US" b="0" i="0" dirty="0">
                <a:effectLst/>
                <a:latin typeface="Calibri" panose="020F0502020204030204" pitchFamily="34" charset="0"/>
                <a:cs typeface="Calibri" panose="020F0502020204030204" pitchFamily="34" charset="0"/>
              </a:rPr>
              <a:t> Integration is defined as establishing a connection between large amount of data from multiple databases or sources. However, it is also essential for the data to be stored in the data warehouse in a unified manner. The process of data warehousing </a:t>
            </a:r>
            <a:r>
              <a:rPr lang="en-US" i="0" u="sng" dirty="0">
                <a:effectLst/>
                <a:latin typeface="Calibri" panose="020F0502020204030204" pitchFamily="34" charset="0"/>
                <a:cs typeface="Calibri" panose="020F0502020204030204" pitchFamily="34" charset="0"/>
              </a:rPr>
              <a:t>integrates data from multiple sources</a:t>
            </a:r>
            <a:r>
              <a:rPr lang="en-US" b="0" i="0" dirty="0">
                <a:effectLst/>
                <a:latin typeface="Calibri" panose="020F0502020204030204" pitchFamily="34" charset="0"/>
                <a:cs typeface="Calibri" panose="020F0502020204030204" pitchFamily="34" charset="0"/>
              </a:rPr>
              <a:t>, such as a mainframe, relational databases, flat files, etc. Furthermore, it helps maintain consistent codes, attribute measures, naming conventions, and formats.</a:t>
            </a:r>
          </a:p>
          <a:p>
            <a:pPr algn="l">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Time-variant:</a:t>
            </a:r>
            <a:r>
              <a:rPr lang="en-US" b="0" i="0" dirty="0">
                <a:effectLst/>
                <a:latin typeface="Calibri" panose="020F0502020204030204" pitchFamily="34" charset="0"/>
                <a:cs typeface="Calibri" panose="020F0502020204030204" pitchFamily="34" charset="0"/>
              </a:rPr>
              <a:t> Time-variant in a data warehouse is more extensive as compared to other operating systems. Data stored in a data warehouse is </a:t>
            </a:r>
            <a:r>
              <a:rPr lang="en-US" b="0" i="0" u="sng" dirty="0">
                <a:effectLst/>
                <a:latin typeface="Calibri" panose="020F0502020204030204" pitchFamily="34" charset="0"/>
                <a:cs typeface="Calibri" panose="020F0502020204030204" pitchFamily="34" charset="0"/>
              </a:rPr>
              <a:t>recalled with a specific time period and provides information from a historical perspective</a:t>
            </a:r>
            <a:r>
              <a:rPr lang="en-US" b="0" i="0" dirty="0">
                <a:effectLst/>
                <a:latin typeface="Calibri" panose="020F0502020204030204" pitchFamily="34" charset="0"/>
                <a:cs typeface="Calibri" panose="020F0502020204030204" pitchFamily="34" charset="0"/>
              </a:rPr>
              <a:t>.</a:t>
            </a:r>
          </a:p>
          <a:p>
            <a:pPr algn="l">
              <a:buFont typeface="Arial" panose="020B0604020202020204" pitchFamily="34" charset="0"/>
              <a:buChar char="•"/>
            </a:pPr>
            <a:r>
              <a:rPr lang="en-US" b="1" i="0" dirty="0">
                <a:effectLst/>
                <a:latin typeface="Calibri" panose="020F0502020204030204" pitchFamily="34" charset="0"/>
                <a:cs typeface="Calibri" panose="020F0502020204030204" pitchFamily="34" charset="0"/>
              </a:rPr>
              <a:t>Non-volatile:</a:t>
            </a:r>
            <a:r>
              <a:rPr lang="en-US" b="0" i="0" dirty="0">
                <a:effectLst/>
                <a:latin typeface="Calibri" panose="020F0502020204030204" pitchFamily="34" charset="0"/>
                <a:cs typeface="Calibri" panose="020F0502020204030204" pitchFamily="34" charset="0"/>
              </a:rPr>
              <a:t> In the non-volatile data warehouse, </a:t>
            </a:r>
            <a:r>
              <a:rPr lang="en-US" b="0" i="0" u="sng" dirty="0">
                <a:effectLst/>
                <a:latin typeface="Calibri" panose="020F0502020204030204" pitchFamily="34" charset="0"/>
                <a:cs typeface="Calibri" panose="020F0502020204030204" pitchFamily="34" charset="0"/>
              </a:rPr>
              <a:t>data is permanent </a:t>
            </a:r>
            <a:r>
              <a:rPr lang="en-US" dirty="0">
                <a:latin typeface="Calibri" panose="020F0502020204030204" pitchFamily="34" charset="0"/>
                <a:cs typeface="Calibri" panose="020F0502020204030204" pitchFamily="34" charset="0"/>
              </a:rPr>
              <a:t>e.g</a:t>
            </a:r>
            <a:r>
              <a:rPr lang="en-US" b="0" i="0" dirty="0">
                <a:effectLst/>
                <a:latin typeface="Calibri" panose="020F0502020204030204" pitchFamily="34" charset="0"/>
                <a:cs typeface="Calibri" panose="020F0502020204030204" pitchFamily="34" charset="0"/>
              </a:rPr>
              <a:t>. when new data is inserted, previous data is not replaced, omitted, or deleted. In a data warehouse, </a:t>
            </a:r>
            <a:r>
              <a:rPr lang="en-US" b="0" i="0" u="sng" dirty="0">
                <a:effectLst/>
                <a:latin typeface="Calibri" panose="020F0502020204030204" pitchFamily="34" charset="0"/>
                <a:cs typeface="Calibri" panose="020F0502020204030204" pitchFamily="34" charset="0"/>
              </a:rPr>
              <a:t>data is read-only and only refreshes at certain intervals</a:t>
            </a:r>
            <a:r>
              <a:rPr lang="en-US" b="0" i="0" dirty="0">
                <a:effectLst/>
                <a:latin typeface="Calibri" panose="020F0502020204030204" pitchFamily="34" charset="0"/>
                <a:cs typeface="Calibri" panose="020F0502020204030204" pitchFamily="34" charset="0"/>
              </a:rPr>
              <a:t>.  The two data operations performed in the data warehouse are data access and data loading.</a:t>
            </a:r>
          </a:p>
        </p:txBody>
      </p:sp>
      <p:pic>
        <p:nvPicPr>
          <p:cNvPr id="4098" name="Picture 2" descr="NetSuite Data Warehouse Solution | GURUS Solutions">
            <a:extLst>
              <a:ext uri="{FF2B5EF4-FFF2-40B4-BE49-F238E27FC236}">
                <a16:creationId xmlns:a16="http://schemas.microsoft.com/office/drawing/2014/main" id="{6D5C6661-902C-7AB4-9DE4-9309FA1D17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5071" y="1603845"/>
            <a:ext cx="3646929" cy="3650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2275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Data Warehouse Pros and Cons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1663945" y="1210474"/>
            <a:ext cx="3286390" cy="5096293"/>
          </a:xfrm>
        </p:spPr>
        <p:txBody>
          <a:bodyPr>
            <a:normAutofit lnSpcReduction="10000"/>
          </a:bodyPr>
          <a:lstStyle/>
          <a:p>
            <a:pPr marL="0" indent="0">
              <a:buNone/>
            </a:pPr>
            <a:r>
              <a:rPr lang="en-US" sz="2000" b="1" dirty="0">
                <a:latin typeface="Calibri" panose="020F0502020204030204" pitchFamily="34" charset="0"/>
                <a:cs typeface="Calibri" panose="020F0502020204030204" pitchFamily="34" charset="0"/>
              </a:rPr>
              <a:t>Pros</a:t>
            </a:r>
          </a:p>
          <a:p>
            <a:r>
              <a:rPr lang="en-US" dirty="0">
                <a:latin typeface="Calibri" panose="020F0502020204030204" pitchFamily="34" charset="0"/>
                <a:cs typeface="Calibri" panose="020F0502020204030204" pitchFamily="34" charset="0"/>
              </a:rPr>
              <a:t>Improve data accessibility for a wider range of users</a:t>
            </a:r>
          </a:p>
          <a:p>
            <a:r>
              <a:rPr lang="en-US" dirty="0">
                <a:latin typeface="Calibri" panose="020F0502020204030204" pitchFamily="34" charset="0"/>
                <a:cs typeface="Calibri" panose="020F0502020204030204" pitchFamily="34" charset="0"/>
              </a:rPr>
              <a:t>Provide greater scalability for growing datasets</a:t>
            </a:r>
          </a:p>
          <a:p>
            <a:r>
              <a:rPr lang="en-US" dirty="0">
                <a:latin typeface="Calibri" panose="020F0502020204030204" pitchFamily="34" charset="0"/>
                <a:cs typeface="Calibri" panose="020F0502020204030204" pitchFamily="34" charset="0"/>
              </a:rPr>
              <a:t>Increase performance/speed</a:t>
            </a:r>
          </a:p>
          <a:p>
            <a:r>
              <a:rPr lang="en-US" b="0" i="0" dirty="0">
                <a:solidFill>
                  <a:srgbClr val="222222"/>
                </a:solidFill>
                <a:effectLst/>
                <a:latin typeface="Calibri" panose="020F0502020204030204" pitchFamily="34" charset="0"/>
                <a:cs typeface="Calibri" panose="020F0502020204030204" pitchFamily="34" charset="0"/>
              </a:rPr>
              <a:t>Improve data quality management</a:t>
            </a:r>
            <a:endParaRPr lang="en-US" dirty="0">
              <a:latin typeface="Calibri" panose="020F0502020204030204" pitchFamily="34" charset="0"/>
              <a:cs typeface="Calibri" panose="020F0502020204030204" pitchFamily="34" charset="0"/>
            </a:endParaRPr>
          </a:p>
          <a:p>
            <a:pPr algn="l"/>
            <a:r>
              <a:rPr lang="en-US" b="0" i="0" dirty="0">
                <a:solidFill>
                  <a:srgbClr val="222222"/>
                </a:solidFill>
                <a:effectLst/>
                <a:latin typeface="Calibri" panose="020F0502020204030204" pitchFamily="34" charset="0"/>
                <a:cs typeface="Calibri" panose="020F0502020204030204" pitchFamily="34" charset="0"/>
              </a:rPr>
              <a:t>Improve business intelligence and efficiency</a:t>
            </a:r>
          </a:p>
          <a:p>
            <a:pPr algn="l"/>
            <a:r>
              <a:rPr lang="en-US" b="0" i="0" dirty="0">
                <a:solidFill>
                  <a:srgbClr val="222222"/>
                </a:solidFill>
                <a:effectLst/>
                <a:latin typeface="Calibri" panose="020F0502020204030204" pitchFamily="34" charset="0"/>
                <a:cs typeface="Calibri" panose="020F0502020204030204" pitchFamily="34" charset="0"/>
              </a:rPr>
              <a:t>Save time and enhance decision-making speed</a:t>
            </a:r>
          </a:p>
          <a:p>
            <a:pPr algn="l"/>
            <a:r>
              <a:rPr lang="en-US" b="0" i="0" dirty="0">
                <a:solidFill>
                  <a:srgbClr val="222222"/>
                </a:solidFill>
                <a:effectLst/>
                <a:latin typeface="Calibri" panose="020F0502020204030204" pitchFamily="34" charset="0"/>
                <a:cs typeface="Calibri" panose="020F0502020204030204" pitchFamily="34" charset="0"/>
              </a:rPr>
              <a:t>Maintain historical data for long-term insight and forecasting</a:t>
            </a:r>
          </a:p>
          <a:p>
            <a:r>
              <a:rPr lang="en-US" dirty="0">
                <a:latin typeface="Calibri" panose="020F0502020204030204" pitchFamily="34" charset="0"/>
                <a:cs typeface="Calibri" panose="020F0502020204030204" pitchFamily="34" charset="0"/>
              </a:rPr>
              <a:t>Increase data security</a:t>
            </a: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5306991" y="1333500"/>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DCF704-0BD9-EEC7-50AF-7CD300071652}"/>
              </a:ext>
            </a:extLst>
          </p:cNvPr>
          <p:cNvSpPr txBox="1"/>
          <p:nvPr/>
        </p:nvSpPr>
        <p:spPr>
          <a:xfrm>
            <a:off x="5754502" y="1210474"/>
            <a:ext cx="5158393" cy="2657972"/>
          </a:xfrm>
          <a:prstGeom prst="rect">
            <a:avLst/>
          </a:prstGeom>
          <a:noFill/>
        </p:spPr>
        <p:txBody>
          <a:bodyPr wrap="square" rtlCol="0">
            <a:spAutoFit/>
          </a:bodyPr>
          <a:lstStyle/>
          <a:p>
            <a:pPr algn="l">
              <a:lnSpc>
                <a:spcPct val="110000"/>
              </a:lnSpc>
              <a:spcBef>
                <a:spcPts val="900"/>
              </a:spcBef>
            </a:pPr>
            <a:r>
              <a:rPr lang="en-US" sz="2000" b="1" dirty="0">
                <a:latin typeface="Calibri" panose="020F0502020204030204" pitchFamily="34" charset="0"/>
                <a:cs typeface="Calibri" panose="020F0502020204030204" pitchFamily="34" charset="0"/>
              </a:rPr>
              <a:t>Cons</a:t>
            </a:r>
            <a:endParaRPr lang="en-US" b="1" dirty="0">
              <a:latin typeface="Calibri" panose="020F0502020204030204" pitchFamily="34" charset="0"/>
              <a:cs typeface="Calibri" panose="020F0502020204030204" pitchFamily="34" charset="0"/>
            </a:endParaRPr>
          </a:p>
          <a:p>
            <a:pPr marL="285750" indent="-285750">
              <a:lnSpc>
                <a:spcPct val="110000"/>
              </a:lnSpc>
              <a:spcBef>
                <a:spcPts val="12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Can demand significant resources for implementation and maintenance</a:t>
            </a:r>
          </a:p>
          <a:p>
            <a:pPr marL="285750" indent="-285750">
              <a:lnSpc>
                <a:spcPct val="110000"/>
              </a:lnSpc>
              <a:spcBef>
                <a:spcPts val="12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Can require extra effort for reporting</a:t>
            </a:r>
          </a:p>
          <a:p>
            <a:pPr marL="285750" indent="-285750">
              <a:lnSpc>
                <a:spcPct val="110000"/>
              </a:lnSpc>
              <a:spcBef>
                <a:spcPts val="12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Can be inflexible for unstructured data</a:t>
            </a:r>
          </a:p>
          <a:p>
            <a:pPr marL="285750" indent="-285750">
              <a:lnSpc>
                <a:spcPct val="110000"/>
              </a:lnSpc>
              <a:spcBef>
                <a:spcPts val="1200"/>
              </a:spcBef>
              <a:buFont typeface="Arial" panose="020B0604020202020204" pitchFamily="34" charset="0"/>
              <a:buChar char="•"/>
            </a:pPr>
            <a:r>
              <a:rPr lang="en-US" sz="1600" dirty="0">
                <a:latin typeface="Calibri" panose="020F0502020204030204" pitchFamily="34" charset="0"/>
                <a:cs typeface="Calibri" panose="020F0502020204030204" pitchFamily="34" charset="0"/>
              </a:rPr>
              <a:t>Can lead to ownership concerns in large organizations (data governance)</a:t>
            </a:r>
          </a:p>
        </p:txBody>
      </p:sp>
      <p:pic>
        <p:nvPicPr>
          <p:cNvPr id="5122" name="Picture 2" descr="PROS / CONS for March Primary Election | MyLO">
            <a:extLst>
              <a:ext uri="{FF2B5EF4-FFF2-40B4-BE49-F238E27FC236}">
                <a16:creationId xmlns:a16="http://schemas.microsoft.com/office/drawing/2014/main" id="{2AFD6CE2-13B9-E596-2492-B6302BCC79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0304" y="4339195"/>
            <a:ext cx="3865906" cy="22547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229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C7001-AE4B-AA7F-14B0-62375B127BB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Data Modeling Approaches</a:t>
            </a:r>
          </a:p>
        </p:txBody>
      </p:sp>
      <p:sp>
        <p:nvSpPr>
          <p:cNvPr id="3" name="Content Placeholder 2">
            <a:extLst>
              <a:ext uri="{FF2B5EF4-FFF2-40B4-BE49-F238E27FC236}">
                <a16:creationId xmlns:a16="http://schemas.microsoft.com/office/drawing/2014/main" id="{3C7B7AF3-E40A-AA83-47D0-19360A2F04C7}"/>
              </a:ext>
            </a:extLst>
          </p:cNvPr>
          <p:cNvSpPr>
            <a:spLocks noGrp="1"/>
          </p:cNvSpPr>
          <p:nvPr>
            <p:ph idx="1"/>
          </p:nvPr>
        </p:nvSpPr>
        <p:spPr>
          <a:xfrm>
            <a:off x="624244" y="1016272"/>
            <a:ext cx="3200400" cy="4992624"/>
          </a:xfrm>
        </p:spPr>
        <p:txBody>
          <a:bodyPr/>
          <a:lstStyle/>
          <a:p>
            <a:pPr marL="0" indent="0">
              <a:buNone/>
            </a:pPr>
            <a:r>
              <a:rPr lang="en-US" sz="1800" b="1" dirty="0">
                <a:latin typeface="Calibri" panose="020F0502020204030204" pitchFamily="34" charset="0"/>
                <a:cs typeface="Calibri" panose="020F0502020204030204" pitchFamily="34" charset="0"/>
              </a:rPr>
              <a:t>Kimball</a:t>
            </a:r>
          </a:p>
          <a:p>
            <a:r>
              <a:rPr lang="en-US" sz="1400" dirty="0">
                <a:latin typeface="Calibri" panose="020F0502020204030204" pitchFamily="34" charset="0"/>
                <a:cs typeface="Calibri" panose="020F0502020204030204" pitchFamily="34" charset="0"/>
              </a:rPr>
              <a:t>Bottom-up approach (data marts first) that focuses on business processes and needs</a:t>
            </a:r>
          </a:p>
          <a:p>
            <a:r>
              <a:rPr lang="en-US" sz="1400" dirty="0">
                <a:latin typeface="Calibri" panose="020F0502020204030204" pitchFamily="34" charset="0"/>
                <a:cs typeface="Calibri" panose="020F0502020204030204" pitchFamily="34" charset="0"/>
              </a:rPr>
              <a:t>Uses star schemas</a:t>
            </a:r>
          </a:p>
          <a:p>
            <a:r>
              <a:rPr lang="en-US" sz="1400" dirty="0">
                <a:latin typeface="Calibri" panose="020F0502020204030204" pitchFamily="34" charset="0"/>
                <a:cs typeface="Calibri" panose="020F0502020204030204" pitchFamily="34" charset="0"/>
              </a:rPr>
              <a:t>Quick development of useful data structures is the highest priority</a:t>
            </a:r>
          </a:p>
          <a:p>
            <a:r>
              <a:rPr lang="en-US" sz="1400" dirty="0">
                <a:latin typeface="Calibri" panose="020F0502020204030204" pitchFamily="34" charset="0"/>
                <a:cs typeface="Calibri" panose="020F0502020204030204" pitchFamily="34" charset="0"/>
              </a:rPr>
              <a:t>Good for quick development, ease of use, and tailored data for specific business units</a:t>
            </a:r>
          </a:p>
          <a:p>
            <a:r>
              <a:rPr lang="en-US" sz="1400" dirty="0">
                <a:latin typeface="Calibri" panose="020F0502020204030204" pitchFamily="34" charset="0"/>
                <a:cs typeface="Calibri" panose="020F0502020204030204" pitchFamily="34" charset="0"/>
              </a:rPr>
              <a:t>May have limitations in scalability, flexibility, and historical data management</a:t>
            </a:r>
          </a:p>
        </p:txBody>
      </p:sp>
      <p:sp>
        <p:nvSpPr>
          <p:cNvPr id="4" name="Content Placeholder 3">
            <a:extLst>
              <a:ext uri="{FF2B5EF4-FFF2-40B4-BE49-F238E27FC236}">
                <a16:creationId xmlns:a16="http://schemas.microsoft.com/office/drawing/2014/main" id="{6AB06DA1-10F8-D3E1-4836-67EBF4DD73B1}"/>
              </a:ext>
            </a:extLst>
          </p:cNvPr>
          <p:cNvSpPr>
            <a:spLocks noGrp="1"/>
          </p:cNvSpPr>
          <p:nvPr>
            <p:ph idx="13"/>
          </p:nvPr>
        </p:nvSpPr>
        <p:spPr>
          <a:xfrm>
            <a:off x="4501598" y="1016272"/>
            <a:ext cx="3200400" cy="4992624"/>
          </a:xfrm>
        </p:spPr>
        <p:txBody>
          <a:bodyPr/>
          <a:lstStyle/>
          <a:p>
            <a:pPr marL="0" indent="0">
              <a:buNone/>
            </a:pPr>
            <a:r>
              <a:rPr lang="en-US" sz="1800" b="1" dirty="0" err="1">
                <a:latin typeface="Calibri" panose="020F0502020204030204" pitchFamily="34" charset="0"/>
                <a:cs typeface="Calibri" panose="020F0502020204030204" pitchFamily="34" charset="0"/>
              </a:rPr>
              <a:t>Inmon</a:t>
            </a:r>
            <a:endParaRPr lang="en-US" sz="1800" b="1"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Top-down approach (EDW first) that emphasizes data and is good for organizations that need a single source of truth for complex reporting</a:t>
            </a:r>
          </a:p>
          <a:p>
            <a:r>
              <a:rPr lang="en-US" sz="1400" dirty="0">
                <a:latin typeface="Calibri" panose="020F0502020204030204" pitchFamily="34" charset="0"/>
                <a:cs typeface="Calibri" panose="020F0502020204030204" pitchFamily="34" charset="0"/>
              </a:rPr>
              <a:t>Uses 3NF schema</a:t>
            </a:r>
          </a:p>
          <a:p>
            <a:r>
              <a:rPr lang="en-US" sz="1400" dirty="0">
                <a:latin typeface="Calibri" panose="020F0502020204030204" pitchFamily="34" charset="0"/>
                <a:cs typeface="Calibri" panose="020F0502020204030204" pitchFamily="34" charset="0"/>
              </a:rPr>
              <a:t>Data consistency is the highest priority</a:t>
            </a:r>
          </a:p>
          <a:p>
            <a:r>
              <a:rPr lang="en-US" sz="1400" dirty="0">
                <a:latin typeface="Calibri" panose="020F0502020204030204" pitchFamily="34" charset="0"/>
                <a:cs typeface="Calibri" panose="020F0502020204030204" pitchFamily="34" charset="0"/>
              </a:rPr>
              <a:t>Can be complex to add multiple tables to the data model</a:t>
            </a:r>
          </a:p>
          <a:p>
            <a:r>
              <a:rPr lang="en-US" sz="1400" dirty="0">
                <a:latin typeface="Calibri" panose="020F0502020204030204" pitchFamily="34" charset="0"/>
                <a:cs typeface="Calibri" panose="020F0502020204030204" pitchFamily="34" charset="0"/>
              </a:rPr>
              <a:t>Requires skilled resources that can be expensive and hard to find</a:t>
            </a:r>
          </a:p>
          <a:p>
            <a:endParaRPr lang="en-US"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F1F2293D-F8C4-7233-747C-A559F81262ED}"/>
              </a:ext>
            </a:extLst>
          </p:cNvPr>
          <p:cNvSpPr>
            <a:spLocks noGrp="1"/>
          </p:cNvSpPr>
          <p:nvPr>
            <p:ph idx="14"/>
          </p:nvPr>
        </p:nvSpPr>
        <p:spPr>
          <a:xfrm>
            <a:off x="8396644" y="1016272"/>
            <a:ext cx="3200400" cy="4992624"/>
          </a:xfrm>
        </p:spPr>
        <p:txBody>
          <a:bodyPr>
            <a:normAutofit lnSpcReduction="10000"/>
          </a:bodyPr>
          <a:lstStyle/>
          <a:p>
            <a:pPr marL="0" indent="0">
              <a:buNone/>
            </a:pPr>
            <a:r>
              <a:rPr lang="en-US" sz="1800" b="1" dirty="0">
                <a:latin typeface="Calibri" panose="020F0502020204030204" pitchFamily="34" charset="0"/>
                <a:cs typeface="Calibri" panose="020F0502020204030204" pitchFamily="34" charset="0"/>
              </a:rPr>
              <a:t>Data Vault</a:t>
            </a:r>
          </a:p>
          <a:p>
            <a:r>
              <a:rPr lang="en-US" sz="1400" dirty="0">
                <a:latin typeface="Calibri" panose="020F0502020204030204" pitchFamily="34" charset="0"/>
                <a:cs typeface="Calibri" panose="020F0502020204030204" pitchFamily="34" charset="0"/>
              </a:rPr>
              <a:t>Hybrid approach that combines elements of both Kimball and </a:t>
            </a:r>
            <a:r>
              <a:rPr lang="en-US" sz="1400" dirty="0" err="1">
                <a:latin typeface="Calibri" panose="020F0502020204030204" pitchFamily="34" charset="0"/>
                <a:cs typeface="Calibri" panose="020F0502020204030204" pitchFamily="34" charset="0"/>
              </a:rPr>
              <a:t>Inmon</a:t>
            </a:r>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Uses hub-and-spoke schema</a:t>
            </a:r>
          </a:p>
          <a:p>
            <a:pPr lvl="1"/>
            <a:r>
              <a:rPr lang="en-US" sz="1200" dirty="0">
                <a:latin typeface="Calibri" panose="020F0502020204030204" pitchFamily="34" charset="0"/>
                <a:cs typeface="Calibri" panose="020F0502020204030204" pitchFamily="34" charset="0"/>
              </a:rPr>
              <a:t>Hub: entity of interest</a:t>
            </a:r>
          </a:p>
          <a:p>
            <a:pPr lvl="1"/>
            <a:r>
              <a:rPr lang="en-US" sz="1200" dirty="0">
                <a:latin typeface="Calibri" panose="020F0502020204030204" pitchFamily="34" charset="0"/>
                <a:cs typeface="Calibri" panose="020F0502020204030204" pitchFamily="34" charset="0"/>
              </a:rPr>
              <a:t>Spoke/satellite: historical metadata</a:t>
            </a:r>
          </a:p>
          <a:p>
            <a:pPr lvl="1"/>
            <a:r>
              <a:rPr lang="en-US" sz="1200" dirty="0">
                <a:latin typeface="Calibri" panose="020F0502020204030204" pitchFamily="34" charset="0"/>
                <a:cs typeface="Calibri" panose="020F0502020204030204" pitchFamily="34" charset="0"/>
              </a:rPr>
              <a:t>Link: connect hubs through a defined relationship</a:t>
            </a:r>
          </a:p>
          <a:p>
            <a:r>
              <a:rPr lang="en-US" sz="1400" dirty="0">
                <a:latin typeface="Calibri" panose="020F0502020204030204" pitchFamily="34" charset="0"/>
                <a:cs typeface="Calibri" panose="020F0502020204030204" pitchFamily="34" charset="0"/>
              </a:rPr>
              <a:t>Speed of both development and run time is the highest priority</a:t>
            </a:r>
          </a:p>
          <a:p>
            <a:r>
              <a:rPr lang="en-US" sz="1400" dirty="0">
                <a:latin typeface="Calibri" panose="020F0502020204030204" pitchFamily="34" charset="0"/>
                <a:cs typeface="Calibri" panose="020F0502020204030204" pitchFamily="34" charset="0"/>
              </a:rPr>
              <a:t>Focuses on the relationships between data and is good for organizations that need scalability, agility, and raw data storage</a:t>
            </a:r>
          </a:p>
          <a:p>
            <a:r>
              <a:rPr lang="en-US" sz="1400" dirty="0">
                <a:latin typeface="Calibri" panose="020F0502020204030204" pitchFamily="34" charset="0"/>
                <a:cs typeface="Calibri" panose="020F0502020204030204" pitchFamily="34" charset="0"/>
              </a:rPr>
              <a:t>Designed to handle changes and additions to the data model with minimal impact on existing structures</a:t>
            </a:r>
          </a:p>
        </p:txBody>
      </p:sp>
      <p:pic>
        <p:nvPicPr>
          <p:cNvPr id="1026" name="Picture 2" descr="การออกแบบ Data Warehouse แบบ Kimball กับ Inmon - General Discussion เรื่อง  Data Engineering - Data Engineer Cafe">
            <a:extLst>
              <a:ext uri="{FF2B5EF4-FFF2-40B4-BE49-F238E27FC236}">
                <a16:creationId xmlns:a16="http://schemas.microsoft.com/office/drawing/2014/main" id="{502E5435-0E2D-BB11-8CA3-710FF96D3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1000" y="4830683"/>
            <a:ext cx="4229100" cy="1930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Data Integration Architecture: Diagram, &amp; Best Practices | Airbyte">
            <a:extLst>
              <a:ext uri="{FF2B5EF4-FFF2-40B4-BE49-F238E27FC236}">
                <a16:creationId xmlns:a16="http://schemas.microsoft.com/office/drawing/2014/main" id="{CC67D8E8-9265-E638-6650-FA64D06AA6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471" y="4810805"/>
            <a:ext cx="2282952" cy="2047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051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6F017-67A4-49E3-6995-8F3665716419}"/>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Which one?</a:t>
            </a:r>
          </a:p>
        </p:txBody>
      </p:sp>
      <p:sp>
        <p:nvSpPr>
          <p:cNvPr id="3" name="Content Placeholder 2">
            <a:extLst>
              <a:ext uri="{FF2B5EF4-FFF2-40B4-BE49-F238E27FC236}">
                <a16:creationId xmlns:a16="http://schemas.microsoft.com/office/drawing/2014/main" id="{C39DF0A2-0F57-C2C2-1AC1-7EE3140CDA02}"/>
              </a:ext>
            </a:extLst>
          </p:cNvPr>
          <p:cNvSpPr>
            <a:spLocks noGrp="1"/>
          </p:cNvSpPr>
          <p:nvPr>
            <p:ph idx="1"/>
          </p:nvPr>
        </p:nvSpPr>
        <p:spPr>
          <a:xfrm>
            <a:off x="609600" y="3984926"/>
            <a:ext cx="3200400" cy="4992624"/>
          </a:xfrm>
        </p:spPr>
        <p:txBody>
          <a:bodyPr>
            <a:normAutofit/>
          </a:bodyPr>
          <a:lstStyle/>
          <a:p>
            <a:pPr marL="0" indent="0" algn="l">
              <a:lnSpc>
                <a:spcPts val="2400"/>
              </a:lnSpc>
              <a:buNone/>
            </a:pPr>
            <a:r>
              <a:rPr lang="en-US" b="0" i="0" dirty="0">
                <a:solidFill>
                  <a:srgbClr val="242424"/>
                </a:solidFill>
                <a:effectLst/>
                <a:latin typeface="Calibri" panose="020F0502020204030204" pitchFamily="34" charset="0"/>
                <a:cs typeface="Calibri" panose="020F0502020204030204" pitchFamily="34" charset="0"/>
              </a:rPr>
              <a:t>Use </a:t>
            </a:r>
            <a:r>
              <a:rPr lang="en-US" b="1" i="0" dirty="0">
                <a:solidFill>
                  <a:srgbClr val="242424"/>
                </a:solidFill>
                <a:effectLst/>
                <a:latin typeface="Calibri" panose="020F0502020204030204" pitchFamily="34" charset="0"/>
                <a:cs typeface="Calibri" panose="020F0502020204030204" pitchFamily="34" charset="0"/>
              </a:rPr>
              <a:t>Kimball</a:t>
            </a:r>
            <a:r>
              <a:rPr lang="en-US" b="0" i="0" dirty="0">
                <a:solidFill>
                  <a:srgbClr val="242424"/>
                </a:solidFill>
                <a:effectLst/>
                <a:latin typeface="Calibri" panose="020F0502020204030204" pitchFamily="34" charset="0"/>
                <a:cs typeface="Calibri" panose="020F0502020204030204" pitchFamily="34" charset="0"/>
              </a:rPr>
              <a:t> if…</a:t>
            </a:r>
          </a:p>
          <a:p>
            <a:pPr algn="l">
              <a:lnSpc>
                <a:spcPts val="2400"/>
              </a:lnSpc>
              <a:buFont typeface="Arial" panose="020B0604020202020204" pitchFamily="34" charset="0"/>
              <a:buChar char="•"/>
            </a:pPr>
            <a:r>
              <a:rPr lang="en-US" dirty="0">
                <a:solidFill>
                  <a:srgbClr val="242424"/>
                </a:solidFill>
                <a:latin typeface="Calibri" panose="020F0502020204030204" pitchFamily="34" charset="0"/>
                <a:cs typeface="Calibri" panose="020F0502020204030204" pitchFamily="34" charset="0"/>
              </a:rPr>
              <a:t>Your </a:t>
            </a:r>
            <a:r>
              <a:rPr lang="en-US" b="0" i="0" dirty="0">
                <a:solidFill>
                  <a:srgbClr val="242424"/>
                </a:solidFill>
                <a:effectLst/>
                <a:latin typeface="Calibri" panose="020F0502020204030204" pitchFamily="34" charset="0"/>
                <a:cs typeface="Calibri" panose="020F0502020204030204" pitchFamily="34" charset="0"/>
              </a:rPr>
              <a:t>business requirements are well-defined and stable</a:t>
            </a:r>
          </a:p>
          <a:p>
            <a:pPr algn="l">
              <a:lnSpc>
                <a:spcPts val="2400"/>
              </a:lnSpc>
              <a:buFont typeface="Arial" panose="020B0604020202020204" pitchFamily="34" charset="0"/>
              <a:buChar char="•"/>
            </a:pPr>
            <a:r>
              <a:rPr lang="en-US" b="0" i="0" dirty="0">
                <a:solidFill>
                  <a:srgbClr val="242424"/>
                </a:solidFill>
                <a:effectLst/>
                <a:latin typeface="Calibri" panose="020F0502020204030204" pitchFamily="34" charset="0"/>
                <a:cs typeface="Calibri" panose="020F0502020204030204" pitchFamily="34" charset="0"/>
              </a:rPr>
              <a:t>You are querying lots of data often</a:t>
            </a:r>
          </a:p>
          <a:p>
            <a:endParaRPr lang="en-US" dirty="0">
              <a:latin typeface="Calibri" panose="020F0502020204030204" pitchFamily="34" charset="0"/>
              <a:cs typeface="Calibri" panose="020F0502020204030204" pitchFamily="34" charset="0"/>
            </a:endParaRPr>
          </a:p>
        </p:txBody>
      </p:sp>
      <p:sp>
        <p:nvSpPr>
          <p:cNvPr id="4" name="Content Placeholder 3">
            <a:extLst>
              <a:ext uri="{FF2B5EF4-FFF2-40B4-BE49-F238E27FC236}">
                <a16:creationId xmlns:a16="http://schemas.microsoft.com/office/drawing/2014/main" id="{264E7581-7824-EC97-E54A-833F06264112}"/>
              </a:ext>
            </a:extLst>
          </p:cNvPr>
          <p:cNvSpPr>
            <a:spLocks noGrp="1"/>
          </p:cNvSpPr>
          <p:nvPr>
            <p:ph idx="13"/>
          </p:nvPr>
        </p:nvSpPr>
        <p:spPr>
          <a:xfrm>
            <a:off x="663460" y="1334324"/>
            <a:ext cx="3200400" cy="4992624"/>
          </a:xfrm>
        </p:spPr>
        <p:txBody>
          <a:bodyPr/>
          <a:lstStyle/>
          <a:p>
            <a:pPr marL="0" indent="0" algn="l">
              <a:lnSpc>
                <a:spcPts val="2400"/>
              </a:lnSpc>
              <a:buNone/>
            </a:pPr>
            <a:r>
              <a:rPr lang="en-US" b="0" i="0" dirty="0">
                <a:solidFill>
                  <a:srgbClr val="242424"/>
                </a:solidFill>
                <a:effectLst/>
                <a:latin typeface="Calibri" panose="020F0502020204030204" pitchFamily="34" charset="0"/>
                <a:cs typeface="Calibri" panose="020F0502020204030204" pitchFamily="34" charset="0"/>
              </a:rPr>
              <a:t>Use </a:t>
            </a:r>
            <a:r>
              <a:rPr lang="en-US" b="1" i="0" dirty="0" err="1">
                <a:solidFill>
                  <a:srgbClr val="242424"/>
                </a:solidFill>
                <a:effectLst/>
                <a:latin typeface="Calibri" panose="020F0502020204030204" pitchFamily="34" charset="0"/>
                <a:cs typeface="Calibri" panose="020F0502020204030204" pitchFamily="34" charset="0"/>
              </a:rPr>
              <a:t>Inmon</a:t>
            </a:r>
            <a:r>
              <a:rPr lang="en-US" b="0" i="0" dirty="0">
                <a:solidFill>
                  <a:srgbClr val="242424"/>
                </a:solidFill>
                <a:effectLst/>
                <a:latin typeface="Calibri" panose="020F0502020204030204" pitchFamily="34" charset="0"/>
                <a:cs typeface="Calibri" panose="020F0502020204030204" pitchFamily="34" charset="0"/>
              </a:rPr>
              <a:t> if…</a:t>
            </a:r>
          </a:p>
          <a:p>
            <a:pPr algn="l">
              <a:lnSpc>
                <a:spcPts val="2400"/>
              </a:lnSpc>
              <a:buFont typeface="Arial" panose="020B0604020202020204" pitchFamily="34" charset="0"/>
              <a:buChar char="•"/>
            </a:pPr>
            <a:r>
              <a:rPr lang="en-US" b="0" i="0" dirty="0">
                <a:solidFill>
                  <a:srgbClr val="242424"/>
                </a:solidFill>
                <a:effectLst/>
                <a:latin typeface="Calibri" panose="020F0502020204030204" pitchFamily="34" charset="0"/>
                <a:cs typeface="Calibri" panose="020F0502020204030204" pitchFamily="34" charset="0"/>
              </a:rPr>
              <a:t>Data accuracy is the most important characteristic of your warehouse</a:t>
            </a:r>
          </a:p>
          <a:p>
            <a:pPr algn="l">
              <a:lnSpc>
                <a:spcPts val="2400"/>
              </a:lnSpc>
              <a:buFont typeface="Arial" panose="020B0604020202020204" pitchFamily="34" charset="0"/>
              <a:buChar char="•"/>
            </a:pPr>
            <a:r>
              <a:rPr lang="en-US" b="0" i="0" dirty="0">
                <a:solidFill>
                  <a:srgbClr val="242424"/>
                </a:solidFill>
                <a:effectLst/>
                <a:latin typeface="Calibri" panose="020F0502020204030204" pitchFamily="34" charset="0"/>
                <a:cs typeface="Calibri" panose="020F0502020204030204" pitchFamily="34" charset="0"/>
              </a:rPr>
              <a:t>You have time/resources to do a lot of upfront work</a:t>
            </a:r>
          </a:p>
          <a:p>
            <a:pPr marL="0" indent="0">
              <a:buNone/>
            </a:pPr>
            <a:endParaRPr lang="en-US" dirty="0">
              <a:latin typeface="Calibri" panose="020F0502020204030204" pitchFamily="34" charset="0"/>
              <a:cs typeface="Calibri" panose="020F0502020204030204" pitchFamily="34" charset="0"/>
            </a:endParaRPr>
          </a:p>
        </p:txBody>
      </p:sp>
      <p:sp>
        <p:nvSpPr>
          <p:cNvPr id="5" name="Content Placeholder 4">
            <a:extLst>
              <a:ext uri="{FF2B5EF4-FFF2-40B4-BE49-F238E27FC236}">
                <a16:creationId xmlns:a16="http://schemas.microsoft.com/office/drawing/2014/main" id="{1BE878EF-7ECA-7728-4586-7F921F494713}"/>
              </a:ext>
            </a:extLst>
          </p:cNvPr>
          <p:cNvSpPr>
            <a:spLocks noGrp="1"/>
          </p:cNvSpPr>
          <p:nvPr>
            <p:ph idx="14"/>
          </p:nvPr>
        </p:nvSpPr>
        <p:spPr/>
        <p:txBody>
          <a:bodyPr/>
          <a:lstStyle/>
          <a:p>
            <a:pPr marL="0" indent="0" algn="l">
              <a:lnSpc>
                <a:spcPts val="2400"/>
              </a:lnSpc>
              <a:buNone/>
            </a:pPr>
            <a:r>
              <a:rPr lang="en-US" b="0" i="0" dirty="0">
                <a:solidFill>
                  <a:srgbClr val="242424"/>
                </a:solidFill>
                <a:effectLst/>
                <a:latin typeface="Calibri" panose="020F0502020204030204" pitchFamily="34" charset="0"/>
                <a:cs typeface="Calibri" panose="020F0502020204030204" pitchFamily="34" charset="0"/>
              </a:rPr>
              <a:t>Use </a:t>
            </a:r>
            <a:r>
              <a:rPr lang="en-US" b="1" i="0" dirty="0">
                <a:solidFill>
                  <a:srgbClr val="242424"/>
                </a:solidFill>
                <a:effectLst/>
                <a:latin typeface="Calibri" panose="020F0502020204030204" pitchFamily="34" charset="0"/>
                <a:cs typeface="Calibri" panose="020F0502020204030204" pitchFamily="34" charset="0"/>
              </a:rPr>
              <a:t>Data Vault</a:t>
            </a:r>
            <a:r>
              <a:rPr lang="en-US" b="0" i="0" dirty="0">
                <a:solidFill>
                  <a:srgbClr val="242424"/>
                </a:solidFill>
                <a:effectLst/>
                <a:latin typeface="Calibri" panose="020F0502020204030204" pitchFamily="34" charset="0"/>
                <a:cs typeface="Calibri" panose="020F0502020204030204" pitchFamily="34" charset="0"/>
              </a:rPr>
              <a:t> if…</a:t>
            </a:r>
          </a:p>
          <a:p>
            <a:pPr algn="l">
              <a:lnSpc>
                <a:spcPts val="2400"/>
              </a:lnSpc>
              <a:buFont typeface="Arial" panose="020B0604020202020204" pitchFamily="34" charset="0"/>
              <a:buChar char="•"/>
            </a:pPr>
            <a:r>
              <a:rPr lang="en-US" b="0" i="0" dirty="0">
                <a:solidFill>
                  <a:srgbClr val="242424"/>
                </a:solidFill>
                <a:effectLst/>
                <a:latin typeface="Calibri" panose="020F0502020204030204" pitchFamily="34" charset="0"/>
                <a:cs typeface="Calibri" panose="020F0502020204030204" pitchFamily="34" charset="0"/>
              </a:rPr>
              <a:t>Your business goals change often</a:t>
            </a:r>
          </a:p>
          <a:p>
            <a:pPr algn="l">
              <a:lnSpc>
                <a:spcPts val="2400"/>
              </a:lnSpc>
              <a:buFont typeface="Arial" panose="020B0604020202020204" pitchFamily="34" charset="0"/>
              <a:buChar char="•"/>
            </a:pPr>
            <a:r>
              <a:rPr lang="en-US" b="0" i="0" dirty="0">
                <a:solidFill>
                  <a:srgbClr val="242424"/>
                </a:solidFill>
                <a:effectLst/>
                <a:latin typeface="Calibri" panose="020F0502020204030204" pitchFamily="34" charset="0"/>
                <a:cs typeface="Calibri" panose="020F0502020204030204" pitchFamily="34" charset="0"/>
              </a:rPr>
              <a:t>You need version-control inherently built into your infrastructure</a:t>
            </a:r>
          </a:p>
          <a:p>
            <a:pPr marL="0" indent="0">
              <a:buNone/>
            </a:pPr>
            <a:endParaRPr lang="en-US"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BE99D50-E0D5-1012-1DC0-A520D8638717}"/>
              </a:ext>
            </a:extLst>
          </p:cNvPr>
          <p:cNvPicPr>
            <a:picLocks noChangeAspect="1"/>
          </p:cNvPicPr>
          <p:nvPr/>
        </p:nvPicPr>
        <p:blipFill>
          <a:blip r:embed="rId2"/>
          <a:stretch>
            <a:fillRect/>
          </a:stretch>
        </p:blipFill>
        <p:spPr>
          <a:xfrm>
            <a:off x="3990436" y="1506641"/>
            <a:ext cx="3975286" cy="4263890"/>
          </a:xfrm>
          <a:prstGeom prst="rect">
            <a:avLst/>
          </a:prstGeom>
        </p:spPr>
      </p:pic>
      <p:pic>
        <p:nvPicPr>
          <p:cNvPr id="1026" name="Picture 2" descr="Data Vault and Modern Platforms - Addepto">
            <a:extLst>
              <a:ext uri="{FF2B5EF4-FFF2-40B4-BE49-F238E27FC236}">
                <a16:creationId xmlns:a16="http://schemas.microsoft.com/office/drawing/2014/main" id="{D3F3B4B8-36B4-5950-1850-FC9271AA8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9582" y="3278528"/>
            <a:ext cx="4056408" cy="2653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70100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The Kimball Methodology: Star Schemas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09600" y="1270815"/>
            <a:ext cx="3303363" cy="4993448"/>
          </a:xfrm>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A star schema is most widely used to develop data warehouses and dimensional data marts. It consists of one or more fact tables referencing any number of dimension tables.</a:t>
            </a:r>
          </a:p>
          <a:p>
            <a:pPr marL="0" indent="0">
              <a:buNone/>
            </a:pPr>
            <a:r>
              <a:rPr lang="en-US" dirty="0">
                <a:latin typeface="Calibri" panose="020F0502020204030204" pitchFamily="34" charset="0"/>
                <a:cs typeface="Calibri" panose="020F0502020204030204" pitchFamily="34" charset="0"/>
              </a:rPr>
              <a:t>A fact table is a table for measurements, quantities, or transactions. It holds information that can be aggregated.</a:t>
            </a:r>
          </a:p>
          <a:p>
            <a:pPr marL="0" indent="0">
              <a:buNone/>
            </a:pPr>
            <a:r>
              <a:rPr lang="en-US" dirty="0">
                <a:latin typeface="Calibri" panose="020F0502020204030204" pitchFamily="34" charset="0"/>
                <a:cs typeface="Calibri" panose="020F0502020204030204" pitchFamily="34" charset="0"/>
              </a:rPr>
              <a:t>(When? How much?)</a:t>
            </a:r>
          </a:p>
          <a:p>
            <a:pPr marL="0" indent="0">
              <a:buNone/>
            </a:pPr>
            <a:r>
              <a:rPr lang="en-US" dirty="0">
                <a:latin typeface="Calibri" panose="020F0502020204030204" pitchFamily="34" charset="0"/>
                <a:cs typeface="Calibri" panose="020F0502020204030204" pitchFamily="34" charset="0"/>
              </a:rPr>
              <a:t>Dimension tables hold information and attributes about a business object.</a:t>
            </a:r>
          </a:p>
          <a:p>
            <a:pPr marL="0" indent="0">
              <a:buNone/>
            </a:pPr>
            <a:r>
              <a:rPr lang="en-US" dirty="0">
                <a:latin typeface="Calibri" panose="020F0502020204030204" pitchFamily="34" charset="0"/>
                <a:cs typeface="Calibri" panose="020F0502020204030204" pitchFamily="34" charset="0"/>
              </a:rPr>
              <a:t>(Who? What? Where?)</a:t>
            </a:r>
          </a:p>
          <a:p>
            <a:r>
              <a:rPr lang="en-US" dirty="0">
                <a:latin typeface="Calibri" panose="020F0502020204030204" pitchFamily="34" charset="0"/>
                <a:cs typeface="Calibri" panose="020F0502020204030204" pitchFamily="34" charset="0"/>
              </a:rPr>
              <a:t>Dimension tables support filtering and grouping</a:t>
            </a:r>
          </a:p>
          <a:p>
            <a:r>
              <a:rPr lang="en-US" dirty="0">
                <a:latin typeface="Calibri" panose="020F0502020204030204" pitchFamily="34" charset="0"/>
                <a:cs typeface="Calibri" panose="020F0502020204030204" pitchFamily="34" charset="0"/>
              </a:rPr>
              <a:t>Fact tables support summarization</a:t>
            </a:r>
          </a:p>
          <a:p>
            <a:pPr marL="0" indent="0">
              <a:buNone/>
            </a:pPr>
            <a:endParaRPr lang="en-US" dirty="0">
              <a:latin typeface="Calibri" panose="020F0502020204030204" pitchFamily="34" charset="0"/>
              <a:cs typeface="Calibri" panose="020F0502020204030204" pitchFamily="34" charset="0"/>
            </a:endParaRP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4253697" y="1131216"/>
            <a:ext cx="0" cy="5193388"/>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026" name="Picture 2" descr="Image shows an illustration of a star schema.">
            <a:extLst>
              <a:ext uri="{FF2B5EF4-FFF2-40B4-BE49-F238E27FC236}">
                <a16:creationId xmlns:a16="http://schemas.microsoft.com/office/drawing/2014/main" id="{AFA32027-8C51-6494-30AF-40CCC7B99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7085" y="1305615"/>
            <a:ext cx="5753668" cy="39285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734AD4D-0B48-8C7B-43F9-885324A16931}"/>
              </a:ext>
            </a:extLst>
          </p:cNvPr>
          <p:cNvSpPr txBox="1"/>
          <p:nvPr/>
        </p:nvSpPr>
        <p:spPr>
          <a:xfrm>
            <a:off x="7409729" y="5947119"/>
            <a:ext cx="282199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hlinkClick r:id="rId4"/>
              </a:rPr>
              <a:t>The Data Warehouse Toolkit</a:t>
            </a:r>
            <a:endParaRPr lang="en-US"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73683F9A-C608-A9B5-3187-FD6D0BF4C45B}"/>
              </a:ext>
            </a:extLst>
          </p:cNvPr>
          <p:cNvPicPr>
            <a:picLocks noChangeAspect="1"/>
          </p:cNvPicPr>
          <p:nvPr/>
        </p:nvPicPr>
        <p:blipFill>
          <a:blip r:embed="rId5"/>
          <a:stretch>
            <a:fillRect/>
          </a:stretch>
        </p:blipFill>
        <p:spPr>
          <a:xfrm>
            <a:off x="10725970" y="5234149"/>
            <a:ext cx="1151720" cy="1425939"/>
          </a:xfrm>
          <a:prstGeom prst="rect">
            <a:avLst/>
          </a:prstGeom>
        </p:spPr>
      </p:pic>
      <p:sp>
        <p:nvSpPr>
          <p:cNvPr id="8" name="TextBox 7">
            <a:extLst>
              <a:ext uri="{FF2B5EF4-FFF2-40B4-BE49-F238E27FC236}">
                <a16:creationId xmlns:a16="http://schemas.microsoft.com/office/drawing/2014/main" id="{3D6BB53F-2008-D5A3-0AC7-97FABDAF5610}"/>
              </a:ext>
            </a:extLst>
          </p:cNvPr>
          <p:cNvSpPr txBox="1"/>
          <p:nvPr/>
        </p:nvSpPr>
        <p:spPr>
          <a:xfrm>
            <a:off x="5241515" y="5577786"/>
            <a:ext cx="5353068"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For more information on the Kimball methodology see:</a:t>
            </a:r>
          </a:p>
        </p:txBody>
      </p:sp>
    </p:spTree>
    <p:extLst>
      <p:ext uri="{BB962C8B-B14F-4D97-AF65-F5344CB8AC3E}">
        <p14:creationId xmlns:p14="http://schemas.microsoft.com/office/powerpoint/2010/main" val="3972803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81E7FB9-B7A5-8ACC-BDC9-A6BD1F69F51A}"/>
              </a:ext>
            </a:extLst>
          </p:cNvPr>
          <p:cNvSpPr>
            <a:spLocks noGrp="1"/>
          </p:cNvSpPr>
          <p:nvPr>
            <p:ph type="title"/>
          </p:nvPr>
        </p:nvSpPr>
        <p:spPr/>
        <p:txBody>
          <a:bodyPr>
            <a:normAutofit fontScale="90000"/>
          </a:bodyPr>
          <a:lstStyle/>
          <a:p>
            <a:r>
              <a:rPr lang="en-US" dirty="0">
                <a:latin typeface="Calibri" panose="020F0502020204030204" pitchFamily="34" charset="0"/>
                <a:cs typeface="Calibri" panose="020F0502020204030204" pitchFamily="34" charset="0"/>
              </a:rPr>
              <a:t>The Kimball Methodology: Facts</a:t>
            </a:r>
          </a:p>
        </p:txBody>
      </p:sp>
      <p:sp>
        <p:nvSpPr>
          <p:cNvPr id="4" name="Content Placeholder 3">
            <a:extLst>
              <a:ext uri="{FF2B5EF4-FFF2-40B4-BE49-F238E27FC236}">
                <a16:creationId xmlns:a16="http://schemas.microsoft.com/office/drawing/2014/main" id="{B81E57BC-886D-BA86-535A-7CEBDFE9AB80}"/>
              </a:ext>
            </a:extLst>
          </p:cNvPr>
          <p:cNvSpPr>
            <a:spLocks noGrp="1"/>
          </p:cNvSpPr>
          <p:nvPr>
            <p:ph idx="1"/>
          </p:nvPr>
        </p:nvSpPr>
        <p:spPr>
          <a:xfrm>
            <a:off x="609600" y="1208954"/>
            <a:ext cx="4883692" cy="4992624"/>
          </a:xfrm>
        </p:spPr>
        <p:txBody>
          <a:bodyPr>
            <a:normAutofit lnSpcReduction="10000"/>
          </a:bodyPr>
          <a:lstStyle/>
          <a:p>
            <a:pPr marL="0" indent="0">
              <a:buNone/>
            </a:pPr>
            <a:r>
              <a:rPr lang="en-US" dirty="0">
                <a:latin typeface="Calibri" panose="020F0502020204030204" pitchFamily="34" charset="0"/>
                <a:cs typeface="Calibri" panose="020F0502020204030204" pitchFamily="34" charset="0"/>
              </a:rPr>
              <a:t>The 3 most common types of fact tables are:</a:t>
            </a:r>
          </a:p>
          <a:p>
            <a:r>
              <a:rPr lang="en-US" dirty="0">
                <a:latin typeface="Calibri" panose="020F0502020204030204" pitchFamily="34" charset="0"/>
                <a:cs typeface="Calibri" panose="020F0502020204030204" pitchFamily="34" charset="0"/>
              </a:rPr>
              <a:t>Transactional</a:t>
            </a:r>
          </a:p>
          <a:p>
            <a:pPr marL="225425" lvl="1" indent="0">
              <a:buNone/>
            </a:pPr>
            <a:r>
              <a:rPr lang="en-US" sz="1600" dirty="0">
                <a:latin typeface="Calibri" panose="020F0502020204030204" pitchFamily="34" charset="0"/>
                <a:cs typeface="Calibri" panose="020F0502020204030204" pitchFamily="34" charset="0"/>
              </a:rPr>
              <a:t>The most basic type of fact table, which </a:t>
            </a:r>
            <a:r>
              <a:rPr lang="en-US" sz="1600" u="sng" dirty="0">
                <a:latin typeface="Calibri" panose="020F0502020204030204" pitchFamily="34" charset="0"/>
                <a:cs typeface="Calibri" panose="020F0502020204030204" pitchFamily="34" charset="0"/>
              </a:rPr>
              <a:t>records individual events</a:t>
            </a:r>
            <a:r>
              <a:rPr lang="en-US" sz="1600" dirty="0">
                <a:latin typeface="Calibri" panose="020F0502020204030204" pitchFamily="34" charset="0"/>
                <a:cs typeface="Calibri" panose="020F0502020204030204" pitchFamily="34" charset="0"/>
              </a:rPr>
              <a:t> such as sales transactions or website clicks.</a:t>
            </a:r>
          </a:p>
          <a:p>
            <a:r>
              <a:rPr lang="en-US" dirty="0">
                <a:latin typeface="Calibri" panose="020F0502020204030204" pitchFamily="34" charset="0"/>
                <a:cs typeface="Calibri" panose="020F0502020204030204" pitchFamily="34" charset="0"/>
              </a:rPr>
              <a:t>Periodic Snapshot</a:t>
            </a:r>
          </a:p>
          <a:p>
            <a:pPr marL="225425" lvl="1" indent="0">
              <a:buNone/>
            </a:pPr>
            <a:r>
              <a:rPr lang="en-US" sz="1600" u="sng" dirty="0">
                <a:latin typeface="Calibri" panose="020F0502020204030204" pitchFamily="34" charset="0"/>
                <a:cs typeface="Calibri" panose="020F0502020204030204" pitchFamily="34" charset="0"/>
              </a:rPr>
              <a:t>Captures the status of a process at regular intervals</a:t>
            </a:r>
            <a:r>
              <a:rPr lang="en-US" sz="1600" dirty="0">
                <a:latin typeface="Calibri" panose="020F0502020204030204" pitchFamily="34" charset="0"/>
                <a:cs typeface="Calibri" panose="020F0502020204030204" pitchFamily="34" charset="0"/>
              </a:rPr>
              <a:t>, such as daily or monthly sales totals. For example, a daily snapshot of inventory levels for each product in a warehouse.</a:t>
            </a:r>
          </a:p>
          <a:p>
            <a:r>
              <a:rPr lang="en-US" dirty="0">
                <a:latin typeface="Calibri" panose="020F0502020204030204" pitchFamily="34" charset="0"/>
                <a:cs typeface="Calibri" panose="020F0502020204030204" pitchFamily="34" charset="0"/>
              </a:rPr>
              <a:t>Accumulating Snapshot</a:t>
            </a:r>
          </a:p>
          <a:p>
            <a:pPr marL="225425" lvl="1" indent="0">
              <a:buNone/>
            </a:pPr>
            <a:r>
              <a:rPr lang="en-US" sz="1600" u="sng" dirty="0">
                <a:latin typeface="Calibri" panose="020F0502020204030204" pitchFamily="34" charset="0"/>
                <a:cs typeface="Calibri" panose="020F0502020204030204" pitchFamily="34" charset="0"/>
              </a:rPr>
              <a:t>Shows the progression of a process over time</a:t>
            </a:r>
            <a:r>
              <a:rPr lang="en-US" sz="1600" dirty="0">
                <a:latin typeface="Calibri" panose="020F0502020204030204" pitchFamily="34" charset="0"/>
                <a:cs typeface="Calibri" panose="020F0502020204030204" pitchFamily="34" charset="0"/>
              </a:rPr>
              <a:t>, such as the stages of an order fulfillment process. For example, an order processing accumulating snapshot records are revisited and overwritten as the process progresses.	</a:t>
            </a:r>
          </a:p>
        </p:txBody>
      </p:sp>
      <p:cxnSp>
        <p:nvCxnSpPr>
          <p:cNvPr id="5" name="Straight Connector 4">
            <a:extLst>
              <a:ext uri="{FF2B5EF4-FFF2-40B4-BE49-F238E27FC236}">
                <a16:creationId xmlns:a16="http://schemas.microsoft.com/office/drawing/2014/main" id="{9973FF20-B69B-048D-7ADB-4083E98AF89B}"/>
              </a:ext>
              <a:ext uri="{C183D7F6-B498-43B3-948B-1728B52AA6E4}">
                <adec:decorative xmlns:adec="http://schemas.microsoft.com/office/drawing/2017/decorative" val="1"/>
              </a:ext>
            </a:extLst>
          </p:cNvPr>
          <p:cNvCxnSpPr>
            <a:cxnSpLocks/>
          </p:cNvCxnSpPr>
          <p:nvPr/>
        </p:nvCxnSpPr>
        <p:spPr>
          <a:xfrm>
            <a:off x="5955724" y="1210474"/>
            <a:ext cx="0" cy="4991104"/>
          </a:xfrm>
          <a:prstGeom prst="line">
            <a:avLst/>
          </a:prstGeom>
          <a:ln w="9525">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3074" name="Picture 2" descr="Facts - Environmental Management Facts">
            <a:extLst>
              <a:ext uri="{FF2B5EF4-FFF2-40B4-BE49-F238E27FC236}">
                <a16:creationId xmlns:a16="http://schemas.microsoft.com/office/drawing/2014/main" id="{ED47E193-2DFF-891F-C42C-1698FCFF13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3923" y="1503049"/>
            <a:ext cx="5136893" cy="4066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020216"/>
      </p:ext>
    </p:extLst>
  </p:cSld>
  <p:clrMapOvr>
    <a:masterClrMapping/>
  </p:clrMapOvr>
</p:sld>
</file>

<file path=ppt/theme/theme1.xml><?xml version="1.0" encoding="utf-8"?>
<a:theme xmlns:a="http://schemas.openxmlformats.org/drawingml/2006/main" name="Atlas">
  <a:themeElements>
    <a:clrScheme name="Atlas">
      <a:dk1>
        <a:sysClr val="windowText" lastClr="000000"/>
      </a:dk1>
      <a:lt1>
        <a:sysClr val="window" lastClr="FFFFFF"/>
      </a:lt1>
      <a:dk2>
        <a:srgbClr val="454545"/>
      </a:dk2>
      <a:lt2>
        <a:srgbClr val="E0E0E0"/>
      </a:lt2>
      <a:accent1>
        <a:srgbClr val="F81B02"/>
      </a:accent1>
      <a:accent2>
        <a:srgbClr val="FC7715"/>
      </a:accent2>
      <a:accent3>
        <a:srgbClr val="AFBF41"/>
      </a:accent3>
      <a:accent4>
        <a:srgbClr val="50C49F"/>
      </a:accent4>
      <a:accent5>
        <a:srgbClr val="3B95C4"/>
      </a:accent5>
      <a:accent6>
        <a:srgbClr val="B560D4"/>
      </a:accent6>
      <a:hlink>
        <a:srgbClr val="FC5A1A"/>
      </a:hlink>
      <a:folHlink>
        <a:srgbClr val="B49E74"/>
      </a:folHlink>
    </a:clrScheme>
    <a:fontScheme name="Atlas">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tlas">
      <a:fillStyleLst>
        <a:solidFill>
          <a:schemeClr val="phClr"/>
        </a:solidFill>
        <a:gradFill rotWithShape="1">
          <a:gsLst>
            <a:gs pos="0">
              <a:schemeClr val="phClr">
                <a:tint val="62000"/>
                <a:alpha val="60000"/>
                <a:satMod val="109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hade val="90000"/>
            </a:schemeClr>
          </a:solidFill>
          <a:prstDash val="solid"/>
        </a:ln>
        <a:ln w="15875"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75000"/>
              </a:srgbClr>
            </a:outerShdw>
          </a:effectLst>
          <a:scene3d>
            <a:camera prst="orthographicFront">
              <a:rot lat="0" lon="0" rev="0"/>
            </a:camera>
            <a:lightRig rig="threePt" dir="tl"/>
          </a:scene3d>
          <a:sp3d>
            <a:bevelT w="0" h="0"/>
          </a:sp3d>
        </a:effectStyle>
      </a:effectStyleLst>
      <a:bgFillStyleLst>
        <a:solidFill>
          <a:schemeClr val="phClr"/>
        </a:solidFill>
        <a:solidFill>
          <a:schemeClr val="phClr"/>
        </a:solidFill>
        <a:gradFill rotWithShape="1">
          <a:gsLst>
            <a:gs pos="10000">
              <a:schemeClr val="phClr">
                <a:tint val="94000"/>
                <a:lumMod val="116000"/>
              </a:schemeClr>
            </a:gs>
            <a:gs pos="100000">
              <a:schemeClr val="phClr">
                <a:tint val="98000"/>
                <a:shade val="86000"/>
                <a:satMod val="90000"/>
                <a:lumMod val="88000"/>
              </a:schemeClr>
            </a:gs>
          </a:gsLst>
          <a:path path="circle">
            <a:fillToRect l="50000" t="15000" r="50000" b="169000"/>
          </a:path>
        </a:gradFill>
      </a:bgFillStyleLst>
    </a:fmtScheme>
  </a:themeElements>
  <a:objectDefaults/>
  <a:extraClrSchemeLst/>
  <a:extLst>
    <a:ext uri="{05A4C25C-085E-4340-85A3-A5531E510DB2}">
      <thm15:themeFamily xmlns:thm15="http://schemas.microsoft.com/office/thememl/2012/main" name="Atlas" id="{5156B0E4-0EB1-49FE-A26B-15F6F698AEC6}" vid="{508F7963-D0B5-43F7-BB2C-FCE3009C08E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Atlas</Template>
  <TotalTime>3036</TotalTime>
  <Words>2551</Words>
  <Application>Microsoft Macintosh PowerPoint</Application>
  <PresentationFormat>Widescreen</PresentationFormat>
  <Paragraphs>221</Paragraphs>
  <Slides>16</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Aptos</vt:lpstr>
      <vt:lpstr>Arial</vt:lpstr>
      <vt:lpstr>Calibri</vt:lpstr>
      <vt:lpstr>Calibri Light</vt:lpstr>
      <vt:lpstr>Google Sans</vt:lpstr>
      <vt:lpstr>Rockwell</vt:lpstr>
      <vt:lpstr>source-serif-pro</vt:lpstr>
      <vt:lpstr>Wingdings</vt:lpstr>
      <vt:lpstr>Atlas</vt:lpstr>
      <vt:lpstr>Data Warehousing</vt:lpstr>
      <vt:lpstr>Background</vt:lpstr>
      <vt:lpstr>What is a data warehouse?</vt:lpstr>
      <vt:lpstr>Data Warehouse Characteristics</vt:lpstr>
      <vt:lpstr>Data Warehouse Pros and Cons</vt:lpstr>
      <vt:lpstr>Data Modeling Approaches</vt:lpstr>
      <vt:lpstr>Which one?</vt:lpstr>
      <vt:lpstr>The Kimball Methodology: Star Schemas</vt:lpstr>
      <vt:lpstr>The Kimball Methodology: Facts</vt:lpstr>
      <vt:lpstr>The Kimball Methodology: Dimensions (dims)</vt:lpstr>
      <vt:lpstr>Data Warehouse vs Data Mart</vt:lpstr>
      <vt:lpstr>OLAP Cubes</vt:lpstr>
      <vt:lpstr>Data Warehouse vs Data Lake vs Data Lakehouse</vt:lpstr>
      <vt:lpstr>Performance Optimization</vt:lpstr>
      <vt:lpstr>Emerging trends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Mary Welsh</dc:creator>
  <cp:lastModifiedBy>Mary Welsh</cp:lastModifiedBy>
  <cp:revision>19</cp:revision>
  <dcterms:created xsi:type="dcterms:W3CDTF">2025-02-17T18:02:21Z</dcterms:created>
  <dcterms:modified xsi:type="dcterms:W3CDTF">2025-02-20T19:49:59Z</dcterms:modified>
</cp:coreProperties>
</file>